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0"/>
  </p:notesMasterIdLst>
  <p:handoutMasterIdLst>
    <p:handoutMasterId r:id="rId21"/>
  </p:handoutMasterIdLst>
  <p:sldIdLst>
    <p:sldId id="256" r:id="rId3"/>
    <p:sldId id="257" r:id="rId4"/>
    <p:sldId id="278" r:id="rId5"/>
    <p:sldId id="277" r:id="rId6"/>
    <p:sldId id="280" r:id="rId7"/>
    <p:sldId id="281" r:id="rId8"/>
    <p:sldId id="279" r:id="rId9"/>
    <p:sldId id="282" r:id="rId10"/>
    <p:sldId id="291" r:id="rId11"/>
    <p:sldId id="283" r:id="rId12"/>
    <p:sldId id="284" r:id="rId13"/>
    <p:sldId id="285" r:id="rId14"/>
    <p:sldId id="286" r:id="rId15"/>
    <p:sldId id="287" r:id="rId16"/>
    <p:sldId id="288" r:id="rId17"/>
    <p:sldId id="289" r:id="rId18"/>
    <p:sldId id="290" r:id="rId19"/>
  </p:sldIdLst>
  <p:sldSz cx="9144000" cy="6858000" type="screen4x3"/>
  <p:notesSz cx="6808788" cy="99409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váth Mónika Magdolna" initials="H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01"/>
    <a:srgbClr val="0099CB"/>
    <a:srgbClr val="22BDC1"/>
    <a:srgbClr val="FFBE00"/>
    <a:srgbClr val="F9A63E"/>
    <a:srgbClr val="EB533E"/>
    <a:srgbClr val="FF8F29"/>
    <a:srgbClr val="105E8C"/>
    <a:srgbClr val="FDC82C"/>
    <a:srgbClr val="F15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9061" autoAdjust="0"/>
  </p:normalViewPr>
  <p:slideViewPr>
    <p:cSldViewPr>
      <p:cViewPr varScale="1">
        <p:scale>
          <a:sx n="90" d="100"/>
          <a:sy n="90" d="100"/>
        </p:scale>
        <p:origin x="1680" y="92"/>
      </p:cViewPr>
      <p:guideLst>
        <p:guide orient="horz" pos="2160"/>
        <p:guide pos="2880"/>
      </p:guideLst>
    </p:cSldViewPr>
  </p:slideViewPr>
  <p:outlineViewPr>
    <p:cViewPr>
      <p:scale>
        <a:sx n="33" d="100"/>
        <a:sy n="33" d="100"/>
      </p:scale>
      <p:origin x="53" y="3084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25965686-B5AD-4C85-AD1F-23FBFD2FA6BB}" type="datetimeFigureOut">
              <a:rPr lang="hu-HU" smtClean="0"/>
              <a:t>2019.05.02.</a:t>
            </a:fld>
            <a:endParaRPr lang="hu-HU"/>
          </a:p>
        </p:txBody>
      </p:sp>
      <p:sp>
        <p:nvSpPr>
          <p:cNvPr id="4" name="Élőláb helye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102BB0BB-9804-43A1-8B7A-4D48C0796A8F}" type="slidenum">
              <a:rPr lang="hu-HU" smtClean="0"/>
              <a:t>‹#›</a:t>
            </a:fld>
            <a:endParaRPr lang="hu-HU"/>
          </a:p>
        </p:txBody>
      </p:sp>
    </p:spTree>
    <p:extLst>
      <p:ext uri="{BB962C8B-B14F-4D97-AF65-F5344CB8AC3E}">
        <p14:creationId xmlns:p14="http://schemas.microsoft.com/office/powerpoint/2010/main" val="3481134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E8F88FA2-F1CC-425B-A626-4E2AD2CEA994}" type="datetimeFigureOut">
              <a:rPr lang="hu-HU" smtClean="0"/>
              <a:t>2019.05.02.</a:t>
            </a:fld>
            <a:endParaRPr lang="hu-HU"/>
          </a:p>
        </p:txBody>
      </p:sp>
      <p:sp>
        <p:nvSpPr>
          <p:cNvPr id="4" name="Diakép hely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16B6B07F-7BDC-4664-A957-F0C37C0953AF}" type="slidenum">
              <a:rPr lang="hu-HU" smtClean="0"/>
              <a:t>‹#›</a:t>
            </a:fld>
            <a:endParaRPr lang="hu-HU"/>
          </a:p>
        </p:txBody>
      </p:sp>
    </p:spTree>
    <p:extLst>
      <p:ext uri="{BB962C8B-B14F-4D97-AF65-F5344CB8AC3E}">
        <p14:creationId xmlns:p14="http://schemas.microsoft.com/office/powerpoint/2010/main" val="414196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endParaRPr lang="hu-HU" sz="1000" dirty="0"/>
          </a:p>
        </p:txBody>
      </p:sp>
      <p:sp>
        <p:nvSpPr>
          <p:cNvPr id="4" name="Dia számának helye 3"/>
          <p:cNvSpPr>
            <a:spLocks noGrp="1"/>
          </p:cNvSpPr>
          <p:nvPr>
            <p:ph type="sldNum" sz="quarter" idx="10"/>
          </p:nvPr>
        </p:nvSpPr>
        <p:spPr/>
        <p:txBody>
          <a:bodyPr/>
          <a:lstStyle/>
          <a:p>
            <a:fld id="{16B6B07F-7BDC-4664-A957-F0C37C0953AF}" type="slidenum">
              <a:rPr lang="hu-HU" smtClean="0"/>
              <a:t>2</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11. DIÁHOZ:</a:t>
            </a:r>
          </a:p>
          <a:p>
            <a:endParaRPr lang="hu-HU" sz="1000" dirty="0"/>
          </a:p>
          <a:p>
            <a:r>
              <a:rPr lang="hu-HU" sz="1000" b="1" u="sng" dirty="0"/>
              <a:t>Példák a Zöld beszerzésekre:</a:t>
            </a:r>
          </a:p>
          <a:p>
            <a:endParaRPr lang="hu-HU" sz="1000" dirty="0"/>
          </a:p>
          <a:p>
            <a:r>
              <a:rPr lang="hu-HU" sz="1000" dirty="0"/>
              <a:t>• </a:t>
            </a:r>
            <a:r>
              <a:rPr lang="hu-HU" sz="1000" dirty="0" err="1"/>
              <a:t>Energiahatékony</a:t>
            </a:r>
            <a:r>
              <a:rPr lang="hu-HU" sz="1000" dirty="0"/>
              <a:t> számítógépek</a:t>
            </a:r>
          </a:p>
          <a:p>
            <a:r>
              <a:rPr lang="hu-HU" sz="1000" dirty="0"/>
              <a:t>• Fenntarthatóan kitermelt faanyagból készült irodabútorok</a:t>
            </a:r>
          </a:p>
          <a:p>
            <a:r>
              <a:rPr lang="hu-HU" sz="1000" dirty="0"/>
              <a:t>• Alacsony energiafelhasználású épületek</a:t>
            </a:r>
          </a:p>
          <a:p>
            <a:r>
              <a:rPr lang="hu-HU" sz="1000" dirty="0"/>
              <a:t>• Újrahasznosított papír</a:t>
            </a:r>
          </a:p>
          <a:p>
            <a:r>
              <a:rPr lang="hu-HU" sz="1000" dirty="0"/>
              <a:t>• Környezetkímélő termékeket alkalmazó takarítási szolgáltatások</a:t>
            </a:r>
          </a:p>
          <a:p>
            <a:r>
              <a:rPr lang="hu-HU" sz="1000" dirty="0"/>
              <a:t>• Elektromos, hibrid vagy alacsony </a:t>
            </a:r>
            <a:r>
              <a:rPr lang="hu-HU" sz="1000" dirty="0" err="1"/>
              <a:t>károsanyag</a:t>
            </a:r>
            <a:r>
              <a:rPr lang="hu-HU" sz="1000" dirty="0"/>
              <a:t> kibocsátású járművek</a:t>
            </a:r>
          </a:p>
          <a:p>
            <a:r>
              <a:rPr lang="hu-HU" sz="1000" dirty="0"/>
              <a:t>• Megújuló energiaforrásokból származó villamos energia</a:t>
            </a:r>
          </a:p>
          <a:p>
            <a:endParaRPr lang="hu-HU" sz="1000" dirty="0"/>
          </a:p>
          <a:p>
            <a:r>
              <a:rPr lang="hu-HU" sz="1000" b="1" u="sng" dirty="0"/>
              <a:t>A Zöld közbeszerzés megvalósulásának legfontosabb ágazatai:</a:t>
            </a:r>
          </a:p>
          <a:p>
            <a:endParaRPr lang="hu-HU" sz="1000" dirty="0"/>
          </a:p>
          <a:p>
            <a:r>
              <a:rPr lang="hu-HU" sz="1000" dirty="0"/>
              <a:t>• Épületek (</a:t>
            </a:r>
            <a:r>
              <a:rPr lang="hu-HU" sz="1000" dirty="0" err="1"/>
              <a:t>pl</a:t>
            </a:r>
            <a:r>
              <a:rPr lang="hu-HU" sz="1000" dirty="0"/>
              <a:t>: tervezők</a:t>
            </a:r>
            <a:r>
              <a:rPr lang="hu-HU" sz="1000" baseline="0" dirty="0"/>
              <a:t> </a:t>
            </a:r>
            <a:r>
              <a:rPr lang="hu-HU" sz="1000" dirty="0"/>
              <a:t>kiválasztásánál szempont a fenntartható épülettervezésben szerzett tapasztalat, 2010/31/EU irányelvben foglalt épület energiahatékonyságra vonatkozó minimumkövetelményeknek való megfelelés)</a:t>
            </a:r>
          </a:p>
          <a:p>
            <a:endParaRPr lang="hu-HU" sz="1000" dirty="0"/>
          </a:p>
          <a:p>
            <a:r>
              <a:rPr lang="hu-HU" sz="1000" dirty="0"/>
              <a:t>• Étkeztetési és vendéglátói pari szolgáltatások (</a:t>
            </a:r>
            <a:r>
              <a:rPr lang="hu-HU" sz="1000" dirty="0" err="1"/>
              <a:t>pl</a:t>
            </a:r>
            <a:r>
              <a:rPr lang="hu-HU" sz="1000" dirty="0"/>
              <a:t>: biogazdálkodás ösztönzése, csomagolás-hulladék csökkentése)</a:t>
            </a:r>
          </a:p>
          <a:p>
            <a:endParaRPr lang="hu-HU" sz="1000" dirty="0"/>
          </a:p>
          <a:p>
            <a:r>
              <a:rPr lang="hu-HU" sz="1000" dirty="0"/>
              <a:t>• Közúti járművek (A közlekedési ágazat az üvegházhatású gázok kibocsátásának körülbelül 25%-áért felel az EU-ban, amelynek a nagy részét a közúti szállítás okozza. Hatása csökkenthető </a:t>
            </a:r>
            <a:r>
              <a:rPr lang="hu-HU" sz="1000" dirty="0" err="1"/>
              <a:t>pl</a:t>
            </a:r>
            <a:r>
              <a:rPr lang="hu-HU" sz="1000" dirty="0"/>
              <a:t>: közös járműhasználat, elektromos járművásárlás ösztönzése, 2009/33 EK irányelv rendelkezéseinek való megfelelés)</a:t>
            </a:r>
          </a:p>
          <a:p>
            <a:endParaRPr lang="hu-HU" sz="1000" dirty="0"/>
          </a:p>
          <a:p>
            <a:r>
              <a:rPr lang="hu-HU" sz="1000" dirty="0"/>
              <a:t>• </a:t>
            </a:r>
            <a:r>
              <a:rPr lang="hu-HU" sz="1000" dirty="0" err="1"/>
              <a:t>Energiafelhasználó</a:t>
            </a:r>
            <a:r>
              <a:rPr lang="hu-HU" sz="1000" dirty="0"/>
              <a:t> termékek (pl. </a:t>
            </a:r>
            <a:r>
              <a:rPr lang="hu-HU" sz="1000" dirty="0" err="1"/>
              <a:t>áramtalanítás</a:t>
            </a:r>
            <a:r>
              <a:rPr lang="hu-HU" sz="1000" dirty="0"/>
              <a:t>, amikor nem használjuk az eszközt, hosszabb élettartalmú LED fényforrások bevezetése, 2010/30 EU irányelv rendelkezéseinek való megfelelés)</a:t>
            </a:r>
          </a:p>
          <a:p>
            <a:endParaRPr lang="hu-HU" sz="1000" dirty="0"/>
          </a:p>
        </p:txBody>
      </p:sp>
      <p:sp>
        <p:nvSpPr>
          <p:cNvPr id="4" name="Dia számának helye 3"/>
          <p:cNvSpPr>
            <a:spLocks noGrp="1"/>
          </p:cNvSpPr>
          <p:nvPr>
            <p:ph type="sldNum" sz="quarter" idx="10"/>
          </p:nvPr>
        </p:nvSpPr>
        <p:spPr/>
        <p:txBody>
          <a:bodyPr/>
          <a:lstStyle/>
          <a:p>
            <a:fld id="{16B6B07F-7BDC-4664-A957-F0C37C0953AF}" type="slidenum">
              <a:rPr lang="hu-HU" smtClean="0"/>
              <a:t>11</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12. DIÁHOZ:</a:t>
            </a:r>
          </a:p>
          <a:p>
            <a:endParaRPr lang="hu-HU" sz="1000" dirty="0"/>
          </a:p>
          <a:p>
            <a:r>
              <a:rPr lang="hu-HU" sz="1000" b="1" dirty="0"/>
              <a:t>Előzmények:</a:t>
            </a:r>
          </a:p>
          <a:p>
            <a:endParaRPr lang="hu-HU" sz="1000" dirty="0"/>
          </a:p>
          <a:p>
            <a:pPr algn="just"/>
            <a:r>
              <a:rPr lang="hu-HU" sz="1000" dirty="0"/>
              <a:t>Az EUMSZ 11. cikke úgy rendelkezik, hogy a környezetvédelmi előírásokat be kell illeszteni az uniós politikák és tevékenységek meghatározásába és végrehajtásába, különösen a fenntartható fejlődés előmozdítása érdekében. Ez az irányelv pontosítja, hogy az ajánlatkérő szervek milyen módon járulhatnak hozzá a környezetvédelemhez és a fenntartható fejlődés előmozdításához, ugyanakkor biztosítja, hogy a közbeszerzéseiket ár-érték szempontjából a legelőnyösebb módon valósítsák meg. </a:t>
            </a:r>
          </a:p>
          <a:p>
            <a:pPr algn="just"/>
            <a:endParaRPr lang="hu-HU" sz="1000" dirty="0"/>
          </a:p>
          <a:p>
            <a:pPr algn="just"/>
            <a:r>
              <a:rPr lang="hu-HU" sz="1000" dirty="0"/>
              <a:t>A közbeszerzési eljárások egészében az ajánlatkérőknek következetesen meg kell tenniük a szükséges lépéseket annak érdekében, hogy teljesüljenek mindazok a környezetvédelmi, szociális és munkajogi kötelezettségek, amelyek a nemzeti, az uniós, illetve a nemzetközi jog alapján irányadóak. </a:t>
            </a:r>
          </a:p>
          <a:p>
            <a:endParaRPr lang="hu-HU" sz="1000" dirty="0"/>
          </a:p>
          <a:p>
            <a:r>
              <a:rPr lang="hu-HU" sz="1000" dirty="0"/>
              <a:t>DIA</a:t>
            </a:r>
          </a:p>
          <a:p>
            <a:endParaRPr lang="hu-HU" sz="1000" dirty="0"/>
          </a:p>
          <a:p>
            <a:r>
              <a:rPr lang="hu-HU" sz="1000" b="1" u="sng" dirty="0"/>
              <a:t>1.) A szerződésben előírt kötelezettségek meghatározása</a:t>
            </a:r>
          </a:p>
          <a:p>
            <a:endParaRPr lang="hu-HU" sz="1000" u="sng" dirty="0"/>
          </a:p>
          <a:p>
            <a:r>
              <a:rPr lang="hu-HU" sz="1000" dirty="0"/>
              <a:t>-	</a:t>
            </a:r>
            <a:r>
              <a:rPr lang="hu-HU" sz="1000" u="sng" dirty="0"/>
              <a:t>beszerzés tárgya meghatározása</a:t>
            </a:r>
          </a:p>
          <a:p>
            <a:endParaRPr lang="hu-HU" sz="1000" dirty="0"/>
          </a:p>
          <a:p>
            <a:r>
              <a:rPr lang="hu-HU" sz="1000" dirty="0"/>
              <a:t>Egy szerződés tárgyának meghatározásakor az ajánlatkérők nagy szabadsággal rendelkeznek a tekintetben, hogy mit kívánnak beszerezni. Ez nagy teret biztosít a környezetvédelmi megfontolások figyelembevételére, feltéve, ha a piaci verseny feltételeit pl. a hozzáférés korlátozása vagy akadályozása révén nem torzítja. </a:t>
            </a:r>
          </a:p>
          <a:p>
            <a:endParaRPr lang="hu-HU" sz="1000" dirty="0"/>
          </a:p>
          <a:p>
            <a:r>
              <a:rPr lang="hu-HU" sz="1000" dirty="0"/>
              <a:t>Az igények érdekeltek bevonásával történő alapos vizsgálata segíthet annak meghatározásában, hogy a szerződésben hogyan lehet érvényesíteni a környezetvédelmi szempontokat, illetve hogyan lehet elkerülni a felesleges vásárlásokat.</a:t>
            </a:r>
          </a:p>
          <a:p>
            <a:endParaRPr lang="hu-HU" sz="1000" dirty="0"/>
          </a:p>
          <a:p>
            <a:r>
              <a:rPr lang="hu-HU" sz="1000" dirty="0"/>
              <a:t>A beszerzés </a:t>
            </a:r>
            <a:r>
              <a:rPr lang="hu-HU" sz="1000" b="0" dirty="0"/>
              <a:t>címében pl. a „zöld” jellemző feltüntetése</a:t>
            </a:r>
            <a:r>
              <a:rPr lang="hu-HU" sz="1000" dirty="0"/>
              <a:t>. Ennek segítségével az ajánlattevők gyorsan megállapíthatják, mire van szükség, továbbá a zöld cím azt az üzenetet közvetíti, hogy a termék vagy szolgáltatás környezeti teljesítménye a szerződés fontos részét képezi.</a:t>
            </a:r>
          </a:p>
          <a:p>
            <a:endParaRPr lang="hu-HU" sz="1000" dirty="0"/>
          </a:p>
          <a:p>
            <a:r>
              <a:rPr lang="hu-HU" sz="1000" dirty="0"/>
              <a:t>A beszerzési tárgy meghatározásának szempontjai:</a:t>
            </a:r>
          </a:p>
          <a:p>
            <a:r>
              <a:rPr lang="hu-HU" sz="1000" b="1" dirty="0"/>
              <a:t>Árubeszerzés: </a:t>
            </a:r>
          </a:p>
          <a:p>
            <a:r>
              <a:rPr lang="hu-HU" sz="1000" dirty="0"/>
              <a:t>• a termék-előállítás során felhasznált anyagok környezeti hatásai (például a nyersanyagok megújuló energiaforrásokból származnak); </a:t>
            </a:r>
          </a:p>
          <a:p>
            <a:r>
              <a:rPr lang="hu-HU" sz="1000" dirty="0"/>
              <a:t>• az alkalmazott gyártási folyamatok hatásai; </a:t>
            </a:r>
          </a:p>
          <a:p>
            <a:r>
              <a:rPr lang="hu-HU" sz="1000" dirty="0"/>
              <a:t>• a termék használata során felmerülő energia- és vízfogyasztás; </a:t>
            </a:r>
          </a:p>
          <a:p>
            <a:r>
              <a:rPr lang="hu-HU" sz="1000" dirty="0"/>
              <a:t>• a termék tartóssága/élettartama;</a:t>
            </a:r>
          </a:p>
          <a:p>
            <a:r>
              <a:rPr lang="hu-HU" sz="1000" b="1" dirty="0"/>
              <a:t>Szolgáltatásnyújtás:</a:t>
            </a:r>
          </a:p>
          <a:p>
            <a:r>
              <a:rPr lang="hu-HU" sz="1000" dirty="0"/>
              <a:t> • az alkalmazottak arra vonatkozó műszaki szakértelme és képesítései, hogy a szerződésben foglalt kötelezettségeket környezetbarát módon teljesítsék; </a:t>
            </a:r>
          </a:p>
          <a:p>
            <a:r>
              <a:rPr lang="hu-HU" sz="1000" dirty="0"/>
              <a:t>• a szolgáltatás elvégzéséhez használt termékek/anyagok; </a:t>
            </a:r>
          </a:p>
          <a:p>
            <a:r>
              <a:rPr lang="hu-HU" sz="1000" dirty="0"/>
              <a:t>• a szolgáltatás környezeti hatásainak minimalizálása érdekében alkalmazott irányítási eljárások</a:t>
            </a:r>
          </a:p>
          <a:p>
            <a:r>
              <a:rPr lang="hu-HU" sz="1000" b="1" dirty="0"/>
              <a:t>Építési beruházás:</a:t>
            </a:r>
          </a:p>
          <a:p>
            <a:r>
              <a:rPr lang="hu-HU" sz="1000" dirty="0"/>
              <a:t>• a fenti szempontokon túlmenően az építési beruházásra irányuló szerződéseknek jelentős környezeti hatásai lehetnek, pl. a földhasználatot, illetve a forgalomtervezést illetően; </a:t>
            </a:r>
          </a:p>
          <a:p>
            <a:r>
              <a:rPr lang="hu-HU" sz="1000" dirty="0"/>
              <a:t>• néhány projekt esetében hivatalos környezeti hatásvizsgálatot kell végezni, amelynek eredményeit a közbeszerzési eljárás során figyelembe kell venni;</a:t>
            </a:r>
          </a:p>
          <a:p>
            <a:r>
              <a:rPr lang="hu-HU" sz="1000" dirty="0"/>
              <a:t>-	</a:t>
            </a:r>
            <a:r>
              <a:rPr lang="hu-HU" sz="1000" u="sng" dirty="0"/>
              <a:t>műszaki leírás,</a:t>
            </a:r>
          </a:p>
          <a:p>
            <a:r>
              <a:rPr lang="hu-HU" sz="1000" dirty="0"/>
              <a:t>A műszaki leírást az európai, </a:t>
            </a:r>
            <a:r>
              <a:rPr lang="hu-HU" sz="1000" b="1" dirty="0"/>
              <a:t>nemzetközi vagy nemzeti szabványokra </a:t>
            </a:r>
            <a:r>
              <a:rPr lang="hu-HU" sz="1000" dirty="0"/>
              <a:t>való hivatkozással és/vagy a </a:t>
            </a:r>
            <a:r>
              <a:rPr lang="hu-HU" sz="1000" b="1" dirty="0"/>
              <a:t>teljesítmény, illetve a funkcionális </a:t>
            </a:r>
            <a:r>
              <a:rPr lang="hu-HU" sz="1000" dirty="0"/>
              <a:t>követelmények alapján lehet megadni.</a:t>
            </a:r>
          </a:p>
          <a:p>
            <a:endParaRPr lang="hu-HU" sz="1000" dirty="0"/>
          </a:p>
          <a:p>
            <a:r>
              <a:rPr lang="hu-HU" sz="1000" dirty="0"/>
              <a:t>Címkék megléte (pl. ISO I.) A Kbt. 59. § (1) bekezdésébe került átültetésre pl. az egyes konkrét jelölésekre, </a:t>
            </a:r>
            <a:r>
              <a:rPr lang="hu-HU" sz="1000" dirty="0" err="1"/>
              <a:t>ökocímkékre</a:t>
            </a:r>
            <a:r>
              <a:rPr lang="hu-HU" sz="1000" dirty="0"/>
              <a:t> való hivatkozás, illetve használatuk eljárási szabályai.</a:t>
            </a:r>
          </a:p>
          <a:p>
            <a:endParaRPr lang="hu-HU" sz="1000" dirty="0"/>
          </a:p>
          <a:p>
            <a:r>
              <a:rPr lang="hu-HU" sz="1000" dirty="0"/>
              <a:t>Választási lehetőség a teljesítmény vagy funkcionális követelmények alapján kidolgozott előírások alkalmazása között. A </a:t>
            </a:r>
            <a:r>
              <a:rPr lang="hu-HU" sz="1000" b="1" dirty="0"/>
              <a:t>teljesítményalapú </a:t>
            </a:r>
            <a:r>
              <a:rPr lang="hu-HU" sz="1000" dirty="0"/>
              <a:t>megközelítés általában </a:t>
            </a:r>
            <a:r>
              <a:rPr lang="hu-HU" sz="1000" b="1" dirty="0"/>
              <a:t>nagyobb teret enged az innovációnak</a:t>
            </a:r>
            <a:r>
              <a:rPr lang="hu-HU" sz="1000" dirty="0"/>
              <a:t>, és egyes esetekben új technikai megoldások kifejlesztésére sarkallja a piaci szereplőket. Teljesítményalapú előírások esetén körültekintően meg kell fontolni, hogy az ajánlatokat hogyan fogja tisztességes és átlátható módon értékelni és összehasonlítani Ajánlatkérő</a:t>
            </a:r>
            <a:r>
              <a:rPr lang="hu-HU" sz="1000" baseline="0" dirty="0"/>
              <a:t> (</a:t>
            </a:r>
            <a:r>
              <a:rPr lang="hu-HU" sz="1000" dirty="0"/>
              <a:t>pl. felkérheti az ajánlattevőket, hogy az ajánlatukban mutassák be, hogyan fognak a megajánlásaiknak eleget tenni).</a:t>
            </a:r>
          </a:p>
          <a:p>
            <a:endParaRPr lang="hu-HU" sz="1000" dirty="0"/>
          </a:p>
          <a:p>
            <a:r>
              <a:rPr lang="hu-HU" sz="1000" dirty="0"/>
              <a:t>Ajánlatkérőként jogában áll megkövetelni, hogy a megvásárolni kívánt termék </a:t>
            </a:r>
            <a:r>
              <a:rPr lang="hu-HU" sz="1000" b="1" dirty="0"/>
              <a:t>egy adott anyagból készüljön</a:t>
            </a:r>
            <a:r>
              <a:rPr lang="hu-HU" sz="1000" dirty="0"/>
              <a:t>, illetve, hogy bizonyos százalékban újrahasznosított vagy újrafelhasznált anyagokat tartalmazzon. (100% </a:t>
            </a:r>
            <a:r>
              <a:rPr lang="hu-HU" sz="1000" dirty="0" err="1"/>
              <a:t>-ban</a:t>
            </a:r>
            <a:r>
              <a:rPr lang="hu-HU" sz="1000" dirty="0"/>
              <a:t> újrahasznosított papír beszerzése)</a:t>
            </a:r>
          </a:p>
          <a:p>
            <a:endParaRPr lang="hu-HU" sz="1000" dirty="0"/>
          </a:p>
          <a:p>
            <a:r>
              <a:rPr lang="hu-HU" sz="1000" dirty="0"/>
              <a:t>Az ajánlatkérő által meghatározott </a:t>
            </a:r>
            <a:r>
              <a:rPr lang="hu-HU" sz="1000" b="1" dirty="0"/>
              <a:t>gyártásra illetve szolgáltatási folyamatokra vonatkozó műszaki leírás tartalmazhat speciális módszereket</a:t>
            </a:r>
            <a:r>
              <a:rPr lang="hu-HU" sz="1000" dirty="0"/>
              <a:t>, követelményeket. (pl. életciklus-értékelés)</a:t>
            </a:r>
          </a:p>
          <a:p>
            <a:endParaRPr lang="hu-HU" sz="1000" dirty="0"/>
          </a:p>
          <a:p>
            <a:r>
              <a:rPr lang="hu-HU" sz="1000" dirty="0"/>
              <a:t>Egyedi megoldások alkalmazása révén </a:t>
            </a:r>
            <a:r>
              <a:rPr lang="hu-HU" sz="1000" b="1" dirty="0"/>
              <a:t>rugalmasabb előírásokat lehet bevezetni</a:t>
            </a:r>
            <a:r>
              <a:rPr lang="hu-HU" sz="1000" dirty="0"/>
              <a:t>, ami az ajánlattevők által javasolt környezetkímélőbb alternatívákat eredményezhet. (Pl. megajánlható hagyományos tüzelőanyaggal működő gépjármű, illetve elektromos, vagy hibrid jármű azzal, hogy az odaítélési szempontok azonosak, a gazdaságilag legelőnyösebb ajánlat nyer.)</a:t>
            </a:r>
          </a:p>
          <a:p>
            <a:endParaRPr lang="hu-HU" sz="1000" dirty="0"/>
          </a:p>
          <a:p>
            <a:r>
              <a:rPr lang="hu-HU" sz="1000" i="1" dirty="0"/>
              <a:t>A közbeszerzési eljárásokban az alkalmasság és a kizáró okok igazolásának, valamint a közbeszerzési műszaki leírás meghatározásának módjáról </a:t>
            </a:r>
            <a:r>
              <a:rPr lang="hu-HU" sz="1000" dirty="0"/>
              <a:t> szóló 321/2015 (X.30.) Korm. rendelet 46.-</a:t>
            </a:r>
            <a:r>
              <a:rPr lang="hu-HU" sz="1000" baseline="0" dirty="0"/>
              <a:t> </a:t>
            </a:r>
            <a:r>
              <a:rPr lang="hu-HU" sz="1000" dirty="0"/>
              <a:t>47. § </a:t>
            </a:r>
            <a:r>
              <a:rPr lang="hu-HU" sz="1000" dirty="0" err="1"/>
              <a:t>-iba</a:t>
            </a:r>
            <a:r>
              <a:rPr lang="hu-HU" sz="1000" dirty="0"/>
              <a:t> kerültek átvezetésre az Irányelv elvárásai. </a:t>
            </a:r>
          </a:p>
          <a:p>
            <a:endParaRPr lang="hu-HU" sz="1000" b="1" u="sng" dirty="0"/>
          </a:p>
          <a:p>
            <a:pPr algn="just"/>
            <a:r>
              <a:rPr lang="hu-HU" sz="1000" b="1" u="sng" dirty="0"/>
              <a:t>2.) Az ajánlattevők kizárása, kiválasztása</a:t>
            </a:r>
          </a:p>
          <a:p>
            <a:pPr algn="just"/>
            <a:endParaRPr lang="hu-HU" sz="1000" b="1" u="sng" dirty="0"/>
          </a:p>
          <a:p>
            <a:pPr algn="just"/>
            <a:r>
              <a:rPr lang="hu-HU" sz="1000" dirty="0"/>
              <a:t>-</a:t>
            </a:r>
            <a:r>
              <a:rPr lang="hu-HU" sz="1000" baseline="0" dirty="0"/>
              <a:t> </a:t>
            </a:r>
            <a:r>
              <a:rPr lang="hu-HU" sz="1000" u="sng" dirty="0"/>
              <a:t>kizáró okok</a:t>
            </a:r>
          </a:p>
          <a:p>
            <a:pPr algn="just"/>
            <a:r>
              <a:rPr lang="hu-HU" sz="1000" dirty="0"/>
              <a:t>A Kbt. </a:t>
            </a:r>
            <a:r>
              <a:rPr lang="hu-HU" sz="1000" b="1" dirty="0"/>
              <a:t>63. § (2)</a:t>
            </a:r>
            <a:r>
              <a:rPr lang="hu-HU" sz="1000" b="0" dirty="0"/>
              <a:t> bekezdése </a:t>
            </a:r>
            <a:r>
              <a:rPr lang="hu-HU" sz="1000" dirty="0"/>
              <a:t>lehetőséget ad az ajánlatkérőknek arra, hogy kizárja azon ajánlattevőket, akik:</a:t>
            </a:r>
          </a:p>
          <a:p>
            <a:pPr algn="just"/>
            <a:endParaRPr lang="hu-HU" sz="1000" dirty="0"/>
          </a:p>
          <a:p>
            <a:pPr marL="171450" indent="-171450" algn="just">
              <a:buFontTx/>
              <a:buChar char="-"/>
            </a:pPr>
            <a:r>
              <a:rPr lang="hu-HU" sz="1000" dirty="0"/>
              <a:t>a 73. § (4) bekezdésében említett </a:t>
            </a:r>
            <a:r>
              <a:rPr lang="hu-HU" sz="1000" b="1" dirty="0"/>
              <a:t>környezetvédelmi,</a:t>
            </a:r>
            <a:r>
              <a:rPr lang="hu-HU" sz="1000" dirty="0"/>
              <a:t> szociális és munkajogi </a:t>
            </a:r>
            <a:r>
              <a:rPr lang="hu-HU" sz="1000" b="1" dirty="0"/>
              <a:t>követelményeket súlyosan megszegte</a:t>
            </a:r>
            <a:r>
              <a:rPr lang="hu-HU" sz="1000" dirty="0"/>
              <a:t>, és ezt három évnél nem régebben meghozott, jogerős bírósági, közigazgatási vagy annak felülvizsgálata esetén bírósági határozat megállapította;</a:t>
            </a:r>
          </a:p>
          <a:p>
            <a:pPr marL="0" indent="0" algn="just">
              <a:buFontTx/>
              <a:buNone/>
            </a:pPr>
            <a:endParaRPr lang="hu-HU" sz="1000" dirty="0"/>
          </a:p>
          <a:p>
            <a:pPr marL="171450" indent="-171450" algn="just">
              <a:buFontTx/>
              <a:buChar char="-"/>
            </a:pPr>
            <a:r>
              <a:rPr lang="hu-HU" sz="1000" b="1" dirty="0"/>
              <a:t>szakmai kötelezettségét </a:t>
            </a:r>
            <a:r>
              <a:rPr lang="hu-HU" sz="1000" dirty="0"/>
              <a:t>- a c) pontban meghatározott eset kivételével - </a:t>
            </a:r>
            <a:r>
              <a:rPr lang="hu-HU" sz="1000" b="1" dirty="0"/>
              <a:t>súlyosan megszegte </a:t>
            </a:r>
            <a:r>
              <a:rPr lang="hu-HU" sz="1000" dirty="0"/>
              <a:t>vagy külön jogszabályban meghatározott szakmai szervezet etikai eljárása által megállapított, súlyos, szakmai etikai szabályokba ütköző cselekedetet követett el; </a:t>
            </a:r>
          </a:p>
          <a:p>
            <a:pPr marL="0" indent="0" algn="just">
              <a:buFontTx/>
              <a:buNone/>
            </a:pPr>
            <a:endParaRPr lang="hu-HU" sz="1000" dirty="0"/>
          </a:p>
          <a:p>
            <a:pPr marL="171450" indent="-171450" algn="just">
              <a:buFontTx/>
              <a:buChar char="-"/>
            </a:pPr>
            <a:r>
              <a:rPr lang="hu-HU" sz="1000" dirty="0"/>
              <a:t>korábbi közbeszerzési vagy koncessziós beszerzési eljárás alapján vállalt </a:t>
            </a:r>
            <a:r>
              <a:rPr lang="hu-HU" sz="1000" b="1" dirty="0"/>
              <a:t>szerződéses kötelezettségét </a:t>
            </a:r>
            <a:r>
              <a:rPr lang="hu-HU" sz="1000" dirty="0"/>
              <a:t>az elmúlt három évben </a:t>
            </a:r>
            <a:r>
              <a:rPr lang="hu-HU" sz="1000" b="1" dirty="0"/>
              <a:t>súlyosan megszegte </a:t>
            </a:r>
            <a:r>
              <a:rPr lang="hu-HU" sz="1000" dirty="0"/>
              <a:t>és ez az említett korábbi szerződés felmondásához vagy elálláshoz, kártérítés követeléséhez vagy a szerződés alapján alkalmazható </a:t>
            </a:r>
          </a:p>
          <a:p>
            <a:pPr marL="0" indent="0" algn="just">
              <a:buFontTx/>
              <a:buNone/>
            </a:pPr>
            <a:endParaRPr lang="hu-HU" sz="1000" dirty="0"/>
          </a:p>
          <a:p>
            <a:pPr algn="just"/>
            <a:r>
              <a:rPr lang="hu-HU" sz="1000" dirty="0"/>
              <a:t>-</a:t>
            </a:r>
            <a:r>
              <a:rPr lang="hu-HU" sz="1000" baseline="0" dirty="0"/>
              <a:t> </a:t>
            </a:r>
            <a:r>
              <a:rPr lang="hu-HU" sz="1000" u="sng" dirty="0"/>
              <a:t>alkalmassági szempontok</a:t>
            </a:r>
          </a:p>
          <a:p>
            <a:pPr algn="just"/>
            <a:endParaRPr lang="hu-HU" sz="1000" dirty="0"/>
          </a:p>
          <a:p>
            <a:pPr algn="just"/>
            <a:r>
              <a:rPr lang="hu-HU" sz="1000" dirty="0"/>
              <a:t>Zöld közbeszerzési szempontból a legrelevánsabb kiválasztási szempontok a műszaki és szakmai alkalmassághoz kapcsolódnak: pl.</a:t>
            </a:r>
          </a:p>
          <a:p>
            <a:pPr algn="just"/>
            <a:r>
              <a:rPr lang="hu-HU" sz="1000" dirty="0"/>
              <a:t>• humán- és műszaki erőforrások; </a:t>
            </a:r>
          </a:p>
          <a:p>
            <a:pPr algn="just"/>
            <a:endParaRPr lang="hu-HU" sz="1000" dirty="0"/>
          </a:p>
          <a:p>
            <a:pPr algn="just"/>
            <a:r>
              <a:rPr lang="hu-HU" sz="1000" dirty="0"/>
              <a:t>• szakmai tapasztalat és referenciák; </a:t>
            </a:r>
          </a:p>
          <a:p>
            <a:pPr algn="just"/>
            <a:endParaRPr lang="hu-HU" sz="1000" dirty="0"/>
          </a:p>
          <a:p>
            <a:pPr algn="just"/>
            <a:r>
              <a:rPr lang="hu-HU" sz="1000" dirty="0"/>
              <a:t>A környezetvédelmi műszaki kapacitás tartalmazhatja a hulladékkeletkezés minimalizálására, a szennyező anyagok környezetbe jutásának/szivárgásának elkerülésére, az üzemanyag felhasználás csökkentésére, illetve a természetes élőhelyek megbolygatásának minimalizálására való műszaki alkalmasságot. Ezek a kritériumok felhasználhatók arra, hogy ezek alapján kérjen tájékoztatást a vállalatoktól arra vonatkozóan, hogy van-e korábbi tapasztalatuk hasonló környezetvédelmi követelményeket tartalmazó szerződések teljesítésében.</a:t>
            </a:r>
          </a:p>
          <a:p>
            <a:pPr algn="just"/>
            <a:endParaRPr lang="hu-HU" sz="1000" dirty="0"/>
          </a:p>
          <a:p>
            <a:pPr algn="just"/>
            <a:r>
              <a:rPr lang="hu-HU" sz="1000" dirty="0"/>
              <a:t>• környezetvédelmi vezetési rendszereknek vagy szabványok (pl. EMAS, ISO 14001); </a:t>
            </a:r>
          </a:p>
          <a:p>
            <a:pPr algn="just"/>
            <a:r>
              <a:rPr lang="hu-HU" sz="1000" dirty="0"/>
              <a:t>Bármely (állami vagy magán-) szervezet, amely környezeti teljesítménye általános szintjét növelni kívánja, dönthet környezetvédelmi vezetési rendszer bevezetéséről. </a:t>
            </a:r>
          </a:p>
          <a:p>
            <a:pPr algn="just"/>
            <a:endParaRPr lang="hu-HU" sz="1000" dirty="0"/>
          </a:p>
          <a:p>
            <a:pPr algn="just"/>
            <a:r>
              <a:rPr lang="hu-HU" sz="1000" b="1" u="sng" dirty="0"/>
              <a:t>3.) Értékelési szempontok/a szerződés odaítélése</a:t>
            </a:r>
          </a:p>
          <a:p>
            <a:pPr algn="just"/>
            <a:endParaRPr lang="hu-HU" sz="1000" dirty="0"/>
          </a:p>
          <a:p>
            <a:pPr algn="just"/>
            <a:r>
              <a:rPr lang="hu-HU" sz="1000" dirty="0"/>
              <a:t>Fontos, hogy a környezetvédelmi odaítélési szempontok:</a:t>
            </a:r>
          </a:p>
          <a:p>
            <a:pPr algn="just"/>
            <a:endParaRPr lang="hu-HU" sz="1000" dirty="0"/>
          </a:p>
          <a:p>
            <a:pPr algn="just"/>
            <a:r>
              <a:rPr lang="hu-HU" sz="1000" dirty="0"/>
              <a:t>- a szerződés tárgyához kapcsolódjanak;</a:t>
            </a:r>
          </a:p>
          <a:p>
            <a:pPr algn="just"/>
            <a:r>
              <a:rPr lang="hu-HU" sz="1000" dirty="0"/>
              <a:t>- az ajánlatkérő számára nem biztosítanak korlátlan választási szabadságot; </a:t>
            </a:r>
          </a:p>
          <a:p>
            <a:pPr algn="just"/>
            <a:r>
              <a:rPr lang="hu-HU" sz="1000" dirty="0"/>
              <a:t>- biztosítják a hatékony verseny lehetőségét;</a:t>
            </a:r>
          </a:p>
          <a:p>
            <a:pPr algn="just"/>
            <a:r>
              <a:rPr lang="hu-HU" sz="1000" dirty="0"/>
              <a:t>- a hirdetményben és a közbeszerzési dokumentumokban a súlyozással és bármely egyéb </a:t>
            </a:r>
            <a:r>
              <a:rPr lang="hu-HU" sz="1000" dirty="0" err="1"/>
              <a:t>alszemponttal</a:t>
            </a:r>
            <a:r>
              <a:rPr lang="hu-HU" sz="1000" dirty="0"/>
              <a:t> együtt kifejezett említést nyernek; és </a:t>
            </a:r>
          </a:p>
          <a:p>
            <a:pPr algn="just"/>
            <a:r>
              <a:rPr lang="hu-HU" sz="1000" dirty="0"/>
              <a:t>- megfeleljenek a Szerződés alapelveinek</a:t>
            </a:r>
          </a:p>
          <a:p>
            <a:pPr algn="just"/>
            <a:endParaRPr lang="hu-HU" sz="1000" dirty="0"/>
          </a:p>
          <a:p>
            <a:pPr algn="just"/>
            <a:r>
              <a:rPr lang="hu-HU" sz="1000" dirty="0"/>
              <a:t>Az Irányelv rendelkezéseit a hatályos </a:t>
            </a:r>
            <a:r>
              <a:rPr lang="hu-HU" sz="1000" dirty="0" err="1"/>
              <a:t>Kbt</a:t>
            </a:r>
            <a:r>
              <a:rPr lang="hu-HU" sz="1000" dirty="0"/>
              <a:t> is tartalmazza. </a:t>
            </a:r>
            <a:r>
              <a:rPr lang="hu-HU" sz="1000" b="1" dirty="0"/>
              <a:t>Értékelési szempontként </a:t>
            </a:r>
            <a:r>
              <a:rPr lang="hu-HU" sz="1000" dirty="0"/>
              <a:t>– a Zöld közbeszerzés elvárásainak legmegfelelőbb színvonalú érvényre juttatását - a </a:t>
            </a:r>
            <a:r>
              <a:rPr lang="hu-HU" sz="1000" b="1" dirty="0"/>
              <a:t>legalacsonyabb költség</a:t>
            </a:r>
            <a:r>
              <a:rPr lang="hu-HU" sz="1000" dirty="0"/>
              <a:t>, illetve </a:t>
            </a:r>
            <a:r>
              <a:rPr lang="hu-HU" sz="1000" b="1" dirty="0"/>
              <a:t>legjobb ár- érték arányt </a:t>
            </a:r>
            <a:r>
              <a:rPr lang="hu-HU" sz="1000" dirty="0"/>
              <a:t>megjelenítő szempontok segítik.</a:t>
            </a:r>
          </a:p>
          <a:p>
            <a:pPr algn="just"/>
            <a:endParaRPr lang="hu-HU" sz="1000" dirty="0"/>
          </a:p>
          <a:p>
            <a:pPr algn="just"/>
            <a:r>
              <a:rPr lang="hu-HU" sz="1000" dirty="0"/>
              <a:t>Az ajánlatkérő által beszerzendő termékek, munkálatok vagy szolgáltatások környezeti jellemzőire utaló </a:t>
            </a:r>
            <a:r>
              <a:rPr lang="hu-HU" sz="1000" b="1" dirty="0"/>
              <a:t>címkékre szintén lehet támaszkodni az odaítélési szempontok kidolgozásakor és értékelésekor</a:t>
            </a:r>
            <a:r>
              <a:rPr lang="hu-HU" sz="1000" dirty="0"/>
              <a:t>. A környezetvédelmi címkék segíthetnek megkülönböztetni azokat a termékeket és szolgáltatásokat, amelyek energiát és vizet takarítanak meg, vagy amelyeket fenntarthatóbb módon hoztak létre.</a:t>
            </a:r>
          </a:p>
          <a:p>
            <a:pPr algn="just"/>
            <a:r>
              <a:rPr lang="hu-HU" sz="1000" dirty="0"/>
              <a:t>Az életciklus-számítás módszertanával a következő diákban még foglalkozom.</a:t>
            </a:r>
          </a:p>
          <a:p>
            <a:pPr algn="just"/>
            <a:endParaRPr lang="hu-HU" sz="1000" b="1" u="sng" dirty="0"/>
          </a:p>
          <a:p>
            <a:pPr algn="just"/>
            <a:r>
              <a:rPr lang="hu-HU" sz="1000" b="1" u="sng" dirty="0"/>
              <a:t>4.) A szerződés szerinti teljesítési feltételek</a:t>
            </a:r>
          </a:p>
          <a:p>
            <a:pPr algn="just"/>
            <a:endParaRPr lang="hu-HU" sz="1000" b="1" u="sng" dirty="0"/>
          </a:p>
          <a:p>
            <a:pPr algn="just"/>
            <a:r>
              <a:rPr lang="hu-HU" sz="1000" dirty="0"/>
              <a:t>A szerződés szerinti teljesítési feltételek tartalmazhatnak környezetvédelmi megfontolásokat is, feltéve, hogy szerepelnek az eljárást megindító felhívásban vagy a közbeszerzési dokumentumokban, és kapcsolódnak a közbeszerzési szerződés tárgyához.</a:t>
            </a:r>
          </a:p>
          <a:p>
            <a:pPr algn="just"/>
            <a:endParaRPr lang="hu-HU" sz="1000" dirty="0"/>
          </a:p>
          <a:p>
            <a:pPr algn="just"/>
            <a:r>
              <a:rPr lang="hu-HU" sz="1000" b="1" dirty="0"/>
              <a:t>Példák az árubeszerzéssel kapcsolatos teljesítési feltételekre:</a:t>
            </a:r>
          </a:p>
          <a:p>
            <a:pPr algn="just"/>
            <a:r>
              <a:rPr lang="hu-HU" sz="1000" dirty="0"/>
              <a:t>-</a:t>
            </a:r>
            <a:r>
              <a:rPr lang="hu-HU" sz="1000" baseline="0" dirty="0"/>
              <a:t> </a:t>
            </a:r>
            <a:r>
              <a:rPr lang="hu-HU" sz="1000" dirty="0"/>
              <a:t>annak előírása, hogy az áruk szállítása csúcsforgalmi időszakon kívül történjék annak érdekében, hogy a szállítások minél kevésbé járuljanak hozzá a forgalmi dugók kialakulásához;</a:t>
            </a:r>
          </a:p>
          <a:p>
            <a:pPr algn="just"/>
            <a:r>
              <a:rPr lang="hu-HU" sz="1000" dirty="0"/>
              <a:t>-</a:t>
            </a:r>
            <a:r>
              <a:rPr lang="hu-HU" sz="1000" baseline="0" dirty="0"/>
              <a:t> </a:t>
            </a:r>
            <a:r>
              <a:rPr lang="hu-HU" sz="1000" dirty="0"/>
              <a:t>annak előírása, hogy a beszállító visszavesz (újrahasznosít vagy újrafelhasznál) minden olyan csomagolóanyagot, amely a termékkel érkezik</a:t>
            </a:r>
          </a:p>
          <a:p>
            <a:pPr algn="just"/>
            <a:r>
              <a:rPr lang="hu-HU" sz="1000" dirty="0"/>
              <a:t>-</a:t>
            </a:r>
            <a:r>
              <a:rPr lang="hu-HU" sz="1000" baseline="0" dirty="0"/>
              <a:t> </a:t>
            </a:r>
            <a:r>
              <a:rPr lang="hu-HU" sz="1000" dirty="0"/>
              <a:t>annak előírása, hogy a beszállító rendszeresen jelentse, hogy a termék szállítása során mennyi volt a szén-dioxid-kibocsátás, és hogy milyen intézkedéseket tett annak érdekében, hogy a szerződés időtartama alatt csökkentse ezt a kibocsátást</a:t>
            </a:r>
          </a:p>
          <a:p>
            <a:pPr algn="just"/>
            <a:endParaRPr lang="hu-HU" sz="1000" dirty="0"/>
          </a:p>
          <a:p>
            <a:pPr algn="just"/>
            <a:r>
              <a:rPr lang="hu-HU" sz="1000" b="1" dirty="0"/>
              <a:t>Példák az építési beruházás, szolgáltatásnyújtással kapcsolatos teljesítési feltételekre:</a:t>
            </a:r>
          </a:p>
          <a:p>
            <a:pPr algn="just"/>
            <a:r>
              <a:rPr lang="hu-HU" sz="1000" dirty="0"/>
              <a:t>-</a:t>
            </a:r>
            <a:r>
              <a:rPr lang="hu-HU" sz="1000" baseline="0" dirty="0"/>
              <a:t> </a:t>
            </a:r>
            <a:r>
              <a:rPr lang="hu-HU" sz="1000" dirty="0"/>
              <a:t>Környezetvédelmi vezetési intézkedések alkalmazása, adott esetben olyan, harmadik fél által tanúsított rendszer szerint, mint például az EMAS vagy az ISO 14001.</a:t>
            </a:r>
          </a:p>
          <a:p>
            <a:pPr algn="just"/>
            <a:r>
              <a:rPr lang="hu-HU" sz="1000" dirty="0"/>
              <a:t>- Az erőforrások (pl. villamos energia,</a:t>
            </a:r>
            <a:r>
              <a:rPr lang="hu-HU" sz="1000" baseline="0" dirty="0"/>
              <a:t> </a:t>
            </a:r>
            <a:r>
              <a:rPr lang="hu-HU" sz="1000" dirty="0"/>
              <a:t>víz) hatékony felhasználása az építési területeken.</a:t>
            </a:r>
          </a:p>
          <a:p>
            <a:pPr algn="just"/>
            <a:r>
              <a:rPr lang="hu-HU" sz="1000" dirty="0"/>
              <a:t>- A járművezetők környezettudatos vezetési technikákat tartalmazó képzésben részesülnek az üzemanyag-fogyasztás és a kibocsátás csökkentése érdekében.</a:t>
            </a:r>
          </a:p>
          <a:p>
            <a:pPr algn="just"/>
            <a:r>
              <a:rPr lang="hu-HU" sz="1000" dirty="0"/>
              <a:t>-</a:t>
            </a:r>
            <a:r>
              <a:rPr lang="hu-HU" sz="1000" baseline="0" dirty="0"/>
              <a:t> </a:t>
            </a:r>
            <a:r>
              <a:rPr lang="hu-HU" sz="1000" dirty="0"/>
              <a:t>A szén-dioxid vagy a szállítással összefüggő egyéb üvegházhatást okozó gázok kibocsátásának csökkentése.</a:t>
            </a:r>
          </a:p>
          <a:p>
            <a:pPr algn="just"/>
            <a:endParaRPr lang="hu-HU" sz="1000" dirty="0"/>
          </a:p>
          <a:p>
            <a:pPr algn="just"/>
            <a:r>
              <a:rPr lang="hu-HU" sz="1000" b="1" dirty="0" err="1"/>
              <a:t>Nyomonkövetés</a:t>
            </a:r>
            <a:endParaRPr lang="hu-HU" sz="1000" b="1" dirty="0"/>
          </a:p>
          <a:p>
            <a:pPr algn="just"/>
            <a:endParaRPr lang="hu-HU" sz="1000" b="1" dirty="0"/>
          </a:p>
          <a:p>
            <a:pPr algn="just"/>
            <a:r>
              <a:rPr lang="hu-HU" sz="1000" dirty="0"/>
              <a:t>A környezetvédelmi szerződési feltételek </a:t>
            </a:r>
            <a:r>
              <a:rPr lang="hu-HU" sz="1000" b="1" dirty="0"/>
              <a:t>csak akkor hatékonyak</a:t>
            </a:r>
            <a:r>
              <a:rPr lang="hu-HU" sz="1000" dirty="0"/>
              <a:t>, ha az ezen kikötéseknek való megfelelést </a:t>
            </a:r>
            <a:r>
              <a:rPr lang="hu-HU" sz="1000" b="1" dirty="0"/>
              <a:t>szigorúan nyomon követik.</a:t>
            </a:r>
          </a:p>
          <a:p>
            <a:pPr algn="just"/>
            <a:r>
              <a:rPr lang="hu-HU" sz="1000" dirty="0"/>
              <a:t>A feltételek be nem tartásáért megfelelő </a:t>
            </a:r>
            <a:r>
              <a:rPr lang="hu-HU" sz="1000" b="1" dirty="0"/>
              <a:t>bírságot</a:t>
            </a:r>
            <a:r>
              <a:rPr lang="hu-HU" sz="1000" dirty="0"/>
              <a:t>, illetve a jó teljesítményért </a:t>
            </a:r>
            <a:r>
              <a:rPr lang="hu-HU" sz="1000" b="1" dirty="0"/>
              <a:t>jutalmat lehet kikötni </a:t>
            </a:r>
            <a:r>
              <a:rPr lang="hu-HU" sz="1000" dirty="0"/>
              <a:t>a szerződésben.</a:t>
            </a:r>
          </a:p>
          <a:p>
            <a:pPr algn="just"/>
            <a:r>
              <a:rPr lang="hu-HU" sz="1000" dirty="0"/>
              <a:t>A jó környezetvédelmi teljesítmény a </a:t>
            </a:r>
            <a:r>
              <a:rPr lang="hu-HU" sz="1000" b="1" dirty="0"/>
              <a:t>szerződő fél hírnevét is segíti megalapozni</a:t>
            </a:r>
            <a:r>
              <a:rPr lang="hu-HU" sz="1000" dirty="0"/>
              <a:t>, az ösztönzők pozitív reklám formájában is nyújthatók, ami a nyilvánosság és az ajánlatkérők felé is közvetíti e teljesítményt.</a:t>
            </a:r>
          </a:p>
          <a:p>
            <a:pPr algn="just"/>
            <a:endParaRPr lang="hu-HU" sz="1000" dirty="0"/>
          </a:p>
          <a:p>
            <a:pPr algn="just"/>
            <a:r>
              <a:rPr lang="hu-HU" sz="1000" b="0" dirty="0"/>
              <a:t>Módszerei: </a:t>
            </a:r>
          </a:p>
          <a:p>
            <a:pPr algn="just"/>
            <a:r>
              <a:rPr lang="hu-HU" sz="1000" dirty="0"/>
              <a:t>-	beszállítót fel lehet kérni, hogy bizonyítsa a megfelelést;</a:t>
            </a:r>
          </a:p>
          <a:p>
            <a:pPr algn="just"/>
            <a:r>
              <a:rPr lang="hu-HU" sz="1000" dirty="0"/>
              <a:t>-	az ajánlatkérő helyszíni ellenőrzést végezhet; </a:t>
            </a:r>
          </a:p>
          <a:p>
            <a:pPr algn="just"/>
            <a:r>
              <a:rPr lang="hu-HU" sz="1000" dirty="0"/>
              <a:t>-	a megfelelés ellenőrzésével meg lehet bízni egy harmadik felet.</a:t>
            </a:r>
          </a:p>
        </p:txBody>
      </p:sp>
      <p:sp>
        <p:nvSpPr>
          <p:cNvPr id="4" name="Dia számának helye 3"/>
          <p:cNvSpPr>
            <a:spLocks noGrp="1"/>
          </p:cNvSpPr>
          <p:nvPr>
            <p:ph type="sldNum" sz="quarter" idx="10"/>
          </p:nvPr>
        </p:nvSpPr>
        <p:spPr/>
        <p:txBody>
          <a:bodyPr/>
          <a:lstStyle/>
          <a:p>
            <a:fld id="{16B6B07F-7BDC-4664-A957-F0C37C0953AF}" type="slidenum">
              <a:rPr lang="hu-HU" smtClean="0"/>
              <a:t>12</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hu-HU" sz="1100" dirty="0"/>
              <a:t>13. DIÁHOZ:</a:t>
            </a:r>
          </a:p>
          <a:p>
            <a:pPr algn="just"/>
            <a:endParaRPr lang="hu-HU" sz="1100" dirty="0"/>
          </a:p>
          <a:p>
            <a:pPr algn="just"/>
            <a:r>
              <a:rPr lang="hu-HU" sz="1100" b="1" dirty="0"/>
              <a:t>Az életciklus fogalma</a:t>
            </a:r>
          </a:p>
          <a:p>
            <a:pPr algn="just"/>
            <a:r>
              <a:rPr lang="hu-HU" sz="1100" dirty="0"/>
              <a:t>„Egy termék, egy építési beruházás vagy egy szolgáltatásnyújtás fennállásának összes egymást követő és/vagy egymással kapcsolatban álló szakasza – ideértve az elvégzendő kutatást és fejlesztést, a gyártást, a kereskedést és annak feltételeit, a szállítást, a felhasználást és a karbantartást is –, a nyersanyagbeszerzéstől, illetve az erőforrások megteremtésétől az eltávolításig/ártalmatlanításig, az adott területek eredeti állapotának helyreállításáig és a szolgáltatás vagy a használat végéig.”</a:t>
            </a:r>
          </a:p>
          <a:p>
            <a:pPr algn="just"/>
            <a:endParaRPr lang="hu-HU" sz="1100" dirty="0"/>
          </a:p>
          <a:p>
            <a:pPr algn="just"/>
            <a:r>
              <a:rPr lang="hu-HU" sz="1100" b="1" dirty="0" err="1"/>
              <a:t>Életciklusköltség-számítás</a:t>
            </a:r>
            <a:r>
              <a:rPr lang="hu-HU" sz="1100" b="1" baseline="0" dirty="0"/>
              <a:t> alkalmazási területe</a:t>
            </a:r>
          </a:p>
          <a:p>
            <a:pPr algn="just"/>
            <a:endParaRPr lang="hu-HU" sz="1100" b="1" baseline="0" dirty="0"/>
          </a:p>
          <a:p>
            <a:pPr algn="just"/>
            <a:r>
              <a:rPr lang="hu-HU" sz="1000" b="0" baseline="0" dirty="0"/>
              <a:t>Minden olyan esetben értelmezhető, amelyben a beszerzés tárgya, vagy annak egy része, fizikai formában megjelenő tárgy, rendszer, létesítmény, illetve ezek létrehozására irányuló építési, gyártási feladat, tehát tipikusan árubeszerzés, illetve építési beruházás esetén. </a:t>
            </a:r>
          </a:p>
          <a:p>
            <a:pPr algn="just"/>
            <a:r>
              <a:rPr lang="hu-HU" sz="1000" b="0" baseline="0" dirty="0"/>
              <a:t>Szolgáltatás megrendelése esetén is értelmezhető az </a:t>
            </a:r>
            <a:r>
              <a:rPr lang="hu-HU" sz="1000" b="0" baseline="0" dirty="0" err="1"/>
              <a:t>életciklusköltség</a:t>
            </a:r>
            <a:r>
              <a:rPr lang="hu-HU" sz="1000" b="0" baseline="0" dirty="0"/>
              <a:t>, amennyiben a szolgáltatás nyújtásához szükséges eszközök, illetve azok létrehozása is a beszerzés tárgyát képezik.</a:t>
            </a:r>
          </a:p>
          <a:p>
            <a:pPr algn="just"/>
            <a:endParaRPr lang="hu-HU" sz="1000" b="0" baseline="0" dirty="0"/>
          </a:p>
          <a:p>
            <a:pPr algn="just"/>
            <a:r>
              <a:rPr lang="hu-HU" sz="1000" b="0" baseline="0" dirty="0" err="1"/>
              <a:t>Pl</a:t>
            </a:r>
            <a:r>
              <a:rPr lang="hu-HU" sz="1000" b="0" baseline="0" dirty="0"/>
              <a:t>:</a:t>
            </a:r>
          </a:p>
          <a:p>
            <a:pPr algn="just"/>
            <a:endParaRPr lang="hu-HU" sz="1000" b="0" baseline="0" dirty="0"/>
          </a:p>
          <a:p>
            <a:pPr algn="just"/>
            <a:r>
              <a:rPr lang="hu-HU" sz="1000" b="0" baseline="0" dirty="0"/>
              <a:t>- rövidebb élettartamú eszköz, mely élettartama végén jelentős költségtételt jelent (pl.: elektronikai, veszélyes hulladék, terület-helyreállítási kötelezettség stb.),</a:t>
            </a:r>
          </a:p>
          <a:p>
            <a:pPr algn="just"/>
            <a:r>
              <a:rPr lang="hu-HU" sz="1000" b="0" baseline="0" dirty="0"/>
              <a:t>- kifejezetten hosszú élettartamú eszköz, rendszer, létesítmény, mely folyamatos és alapvető szolgáltatást nyújt, üzemelési, fenntartási költsége hosszú időn keresztül jelentkezik, és üzembe helyezése után, költséghatékonysága hosszú időn keresztül érdemben már nem javítható (pl.: infrastruktúra),</a:t>
            </a:r>
          </a:p>
          <a:p>
            <a:pPr algn="just"/>
            <a:r>
              <a:rPr lang="hu-HU" sz="1000" b="0" baseline="0" dirty="0"/>
              <a:t>- intenzív technológiai fejlődés, fejlesztés alatt álló termékek, eszközök (pl.: számítástechnikai berendezések), melyek egymást követő generációinak költséghatékonysága jelentősen eltérhet</a:t>
            </a:r>
          </a:p>
          <a:p>
            <a:pPr algn="just"/>
            <a:endParaRPr lang="hu-HU" sz="1000" b="0" baseline="0" dirty="0"/>
          </a:p>
          <a:p>
            <a:pPr algn="just"/>
            <a:endParaRPr lang="hu-HU" sz="1000" b="0" baseline="0" dirty="0"/>
          </a:p>
          <a:p>
            <a:pPr algn="just"/>
            <a:endParaRPr lang="hu-HU" sz="1000" b="0" dirty="0"/>
          </a:p>
          <a:p>
            <a:pPr algn="just"/>
            <a:endParaRPr lang="hu-HU" sz="1000" b="0" dirty="0"/>
          </a:p>
        </p:txBody>
      </p:sp>
      <p:sp>
        <p:nvSpPr>
          <p:cNvPr id="4" name="Dia számának helye 3"/>
          <p:cNvSpPr>
            <a:spLocks noGrp="1"/>
          </p:cNvSpPr>
          <p:nvPr>
            <p:ph type="sldNum" sz="quarter" idx="10"/>
          </p:nvPr>
        </p:nvSpPr>
        <p:spPr/>
        <p:txBody>
          <a:bodyPr/>
          <a:lstStyle/>
          <a:p>
            <a:fld id="{16B6B07F-7BDC-4664-A957-F0C37C0953AF}" type="slidenum">
              <a:rPr lang="hu-HU" smtClean="0"/>
              <a:t>13</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hu-HU" sz="1000" b="0" dirty="0"/>
              <a:t>14. DIÁHOZ:</a:t>
            </a:r>
          </a:p>
          <a:p>
            <a:pPr algn="just"/>
            <a:endParaRPr lang="hu-HU" sz="1000" b="0" dirty="0"/>
          </a:p>
          <a:p>
            <a:pPr algn="just"/>
            <a:r>
              <a:rPr lang="hu-HU" sz="1000" b="0" dirty="0"/>
              <a:t>A </a:t>
            </a:r>
            <a:r>
              <a:rPr lang="hu-HU" sz="1000" b="1" dirty="0"/>
              <a:t>SMART SPP projekt </a:t>
            </a:r>
            <a:r>
              <a:rPr lang="hu-HU" sz="1000" b="0" dirty="0"/>
              <a:t>eredményeképp született meg az életciklusköltség-CO2 kibocsátás számszerűsítését lehetővé tevő számítási módszer, mely mintegy 15 különböző termék, különösen egyes innovatív – még a fejlesztés, piacra lépés fázisában lévő – termékek esetében alkalmazható.</a:t>
            </a:r>
          </a:p>
          <a:p>
            <a:pPr algn="just"/>
            <a:endParaRPr lang="hu-HU" sz="1000" b="0" dirty="0"/>
          </a:p>
          <a:p>
            <a:pPr algn="just"/>
            <a:r>
              <a:rPr lang="hu-HU" sz="1000" b="1" dirty="0" err="1"/>
              <a:t>Clean</a:t>
            </a:r>
            <a:r>
              <a:rPr lang="hu-HU" sz="1000" b="1" dirty="0"/>
              <a:t> </a:t>
            </a:r>
            <a:r>
              <a:rPr lang="hu-HU" sz="1000" b="1" dirty="0" err="1"/>
              <a:t>Fleets</a:t>
            </a:r>
            <a:r>
              <a:rPr lang="hu-HU" sz="1000" b="1" dirty="0"/>
              <a:t> projekt </a:t>
            </a:r>
            <a:r>
              <a:rPr lang="hu-HU" sz="1000" b="0" dirty="0"/>
              <a:t>a magasabb energiahatékonysági és környezetvédelmi mutatókkal működő járművek piacra lépésének elősegítését tűzte ki célul, ezzel is támogatva az energiafogyasztás mértékének csökkentését, csökkentve emellett a zajártalmat, a CO2, illetve egyéb szennyező anyagok kibocsátását.</a:t>
            </a:r>
          </a:p>
          <a:p>
            <a:pPr algn="just"/>
            <a:endParaRPr lang="hu-HU" sz="1000" b="0" dirty="0"/>
          </a:p>
          <a:p>
            <a:pPr algn="just"/>
            <a:r>
              <a:rPr lang="hu-HU" sz="1000" b="1" dirty="0" err="1"/>
              <a:t>Buy</a:t>
            </a:r>
            <a:r>
              <a:rPr lang="hu-HU" sz="1000" b="1" dirty="0"/>
              <a:t> </a:t>
            </a:r>
            <a:r>
              <a:rPr lang="hu-HU" sz="1000" b="1" dirty="0" err="1"/>
              <a:t>Smart</a:t>
            </a:r>
            <a:r>
              <a:rPr lang="hu-HU" sz="1000" b="1" dirty="0"/>
              <a:t>+ projekt </a:t>
            </a:r>
            <a:r>
              <a:rPr lang="hu-HU" sz="1000" b="0" dirty="0"/>
              <a:t>által közzétett módszertant is, mely egyes energiahatékonysági szempontok megfelelő értékelésében nyújthat segítséget</a:t>
            </a:r>
            <a:r>
              <a:rPr lang="hu-HU" sz="1000" b="0" baseline="0" dirty="0"/>
              <a:t> építési beruházások, </a:t>
            </a:r>
            <a:r>
              <a:rPr lang="hu-HU" sz="1000" b="0" baseline="0" dirty="0" err="1"/>
              <a:t>villamosenergia</a:t>
            </a:r>
            <a:r>
              <a:rPr lang="hu-HU" sz="1000" b="0" baseline="0" dirty="0"/>
              <a:t>, háztartási gépek, világítástechnika, irodai berendezések és járművek vonatkozásában.</a:t>
            </a:r>
            <a:endParaRPr lang="hu-HU" sz="1000" b="0" dirty="0"/>
          </a:p>
          <a:p>
            <a:pPr algn="just"/>
            <a:endParaRPr lang="hu-HU" sz="1000" b="0" dirty="0"/>
          </a:p>
        </p:txBody>
      </p:sp>
      <p:sp>
        <p:nvSpPr>
          <p:cNvPr id="4" name="Dia számának helye 3"/>
          <p:cNvSpPr>
            <a:spLocks noGrp="1"/>
          </p:cNvSpPr>
          <p:nvPr>
            <p:ph type="sldNum" sz="quarter" idx="10"/>
          </p:nvPr>
        </p:nvSpPr>
        <p:spPr/>
        <p:txBody>
          <a:bodyPr/>
          <a:lstStyle/>
          <a:p>
            <a:fld id="{16B6B07F-7BDC-4664-A957-F0C37C0953AF}" type="slidenum">
              <a:rPr lang="hu-HU" smtClean="0"/>
              <a:t>14</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endParaRPr lang="hu-HU" sz="1000" b="0" dirty="0"/>
          </a:p>
        </p:txBody>
      </p:sp>
      <p:sp>
        <p:nvSpPr>
          <p:cNvPr id="4" name="Dia számának helye 3"/>
          <p:cNvSpPr>
            <a:spLocks noGrp="1"/>
          </p:cNvSpPr>
          <p:nvPr>
            <p:ph type="sldNum" sz="quarter" idx="10"/>
          </p:nvPr>
        </p:nvSpPr>
        <p:spPr/>
        <p:txBody>
          <a:bodyPr/>
          <a:lstStyle/>
          <a:p>
            <a:fld id="{16B6B07F-7BDC-4664-A957-F0C37C0953AF}" type="slidenum">
              <a:rPr lang="hu-HU" smtClean="0"/>
              <a:t>15</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endParaRPr lang="hu-HU" sz="1000" b="0" dirty="0"/>
          </a:p>
        </p:txBody>
      </p:sp>
      <p:sp>
        <p:nvSpPr>
          <p:cNvPr id="4" name="Dia számának helye 3"/>
          <p:cNvSpPr>
            <a:spLocks noGrp="1"/>
          </p:cNvSpPr>
          <p:nvPr>
            <p:ph type="sldNum" sz="quarter" idx="10"/>
          </p:nvPr>
        </p:nvSpPr>
        <p:spPr/>
        <p:txBody>
          <a:bodyPr/>
          <a:lstStyle/>
          <a:p>
            <a:fld id="{16B6B07F-7BDC-4664-A957-F0C37C0953AF}" type="slidenum">
              <a:rPr lang="hu-HU" smtClean="0"/>
              <a:t>16</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endParaRPr lang="hu-HU" sz="1000" b="0" dirty="0"/>
          </a:p>
        </p:txBody>
      </p:sp>
      <p:sp>
        <p:nvSpPr>
          <p:cNvPr id="4" name="Dia számának helye 3"/>
          <p:cNvSpPr>
            <a:spLocks noGrp="1"/>
          </p:cNvSpPr>
          <p:nvPr>
            <p:ph type="sldNum" sz="quarter" idx="10"/>
          </p:nvPr>
        </p:nvSpPr>
        <p:spPr/>
        <p:txBody>
          <a:bodyPr/>
          <a:lstStyle/>
          <a:p>
            <a:fld id="{16B6B07F-7BDC-4664-A957-F0C37C0953AF}" type="slidenum">
              <a:rPr lang="hu-HU" smtClean="0"/>
              <a:t>17</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3. DIÁHOZ: </a:t>
            </a:r>
          </a:p>
          <a:p>
            <a:endParaRPr lang="hu-HU" sz="1000" dirty="0"/>
          </a:p>
          <a:p>
            <a:r>
              <a:rPr lang="hu-HU" sz="1000" b="1" dirty="0"/>
              <a:t>Az innováció jellemzője:</a:t>
            </a:r>
          </a:p>
          <a:p>
            <a:endParaRPr lang="hu-HU" sz="1000" dirty="0"/>
          </a:p>
          <a:p>
            <a:pPr algn="just"/>
            <a:r>
              <a:rPr lang="hu-HU" sz="1000" dirty="0"/>
              <a:t>Az innovatív termékek és szolgáltatások vásárlása, illetve építési beruházások megvalósítása </a:t>
            </a:r>
            <a:r>
              <a:rPr lang="hu-HU" sz="1000" b="1" dirty="0"/>
              <a:t>hozzájárul a közforrások lehető legelőnyösebb felhasználásához, valamint a szélesebb körű gazdasági, környezeti és társadalmi előnyök eléréséhez azáltal, hogy új ötleteket hív életre, </a:t>
            </a:r>
            <a:r>
              <a:rPr lang="hu-HU" sz="1000" dirty="0"/>
              <a:t>azokat innovatív termékekké és szolgáltatásokká alakítja, és így elősegíti a fenntartható gazdasági növekedést.</a:t>
            </a:r>
          </a:p>
          <a:p>
            <a:pPr algn="just"/>
            <a:endParaRPr lang="hu-HU" sz="1000" dirty="0"/>
          </a:p>
        </p:txBody>
      </p:sp>
      <p:sp>
        <p:nvSpPr>
          <p:cNvPr id="4" name="Dia számának helye 3"/>
          <p:cNvSpPr>
            <a:spLocks noGrp="1"/>
          </p:cNvSpPr>
          <p:nvPr>
            <p:ph type="sldNum" sz="quarter" idx="10"/>
          </p:nvPr>
        </p:nvSpPr>
        <p:spPr/>
        <p:txBody>
          <a:bodyPr/>
          <a:lstStyle/>
          <a:p>
            <a:fld id="{16B6B07F-7BDC-4664-A957-F0C37C0953AF}" type="slidenum">
              <a:rPr lang="hu-HU" smtClean="0"/>
              <a:t>3</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4. DIÁHOZ:</a:t>
            </a:r>
          </a:p>
          <a:p>
            <a:endParaRPr lang="hu-HU" sz="1000" b="1" dirty="0"/>
          </a:p>
          <a:p>
            <a:r>
              <a:rPr lang="hu-HU" sz="1000" b="1" dirty="0"/>
              <a:t>Egy       megfelelőbb       tervezéssel  kialakított  termék  vagy  épület  fokozhatja  a   termelékenységet   és   a   kényelmet,   ugyanakkor   csökkentheti  a  környezeti  hatást. </a:t>
            </a:r>
          </a:p>
          <a:p>
            <a:r>
              <a:rPr lang="hu-HU" sz="1000" b="1" dirty="0"/>
              <a:t>A  nyilvántartásban  vagy   az   információ   megosztásban   alkalmazott   új   módszerek  hatékonyabbá  tehetik  az  adminisztrációt.  </a:t>
            </a:r>
          </a:p>
          <a:p>
            <a:r>
              <a:rPr lang="hu-HU" sz="1000" b="1" dirty="0"/>
              <a:t>Egyes  újítások  azonnali  költségmegtakarítást  hoznak  a   közigazgatási   hatóságoknak,   míg   mások   induló   beruházást  tesznek  szükségessé  a  hosszabb  távú  nyereség   érdekében.</a:t>
            </a:r>
          </a:p>
          <a:p>
            <a:endParaRPr lang="hu-HU" sz="1000" b="1" dirty="0"/>
          </a:p>
          <a:p>
            <a:r>
              <a:rPr lang="hu-HU" sz="1000" b="1" dirty="0"/>
              <a:t>Le kell számolni azzal a hozzá állással, hogy a környezetvédelem és a fenntarthatóság a fejlődés gátja és a termelékenység akadálya!</a:t>
            </a:r>
          </a:p>
          <a:p>
            <a:endParaRPr lang="hu-HU" sz="1000" b="1" dirty="0"/>
          </a:p>
          <a:p>
            <a:r>
              <a:rPr lang="hu-HU" sz="1000" b="1" dirty="0"/>
              <a:t>Az innováció pont ezeket a nehézségeket küszöböli ki, új és hatékonyabb módszereket biztosít a felmerülő igények olyan módon történő kielégítésére, amelyek a fenntarthatóságot és a költséghatékonyságot is biztosítják. </a:t>
            </a:r>
          </a:p>
          <a:p>
            <a:endParaRPr lang="hu-HU" sz="1000" b="1" dirty="0"/>
          </a:p>
          <a:p>
            <a:endParaRPr lang="hu-HU" sz="1000" b="0" dirty="0"/>
          </a:p>
        </p:txBody>
      </p:sp>
      <p:sp>
        <p:nvSpPr>
          <p:cNvPr id="4" name="Dia számának helye 3"/>
          <p:cNvSpPr>
            <a:spLocks noGrp="1"/>
          </p:cNvSpPr>
          <p:nvPr>
            <p:ph type="sldNum" sz="quarter" idx="10"/>
          </p:nvPr>
        </p:nvSpPr>
        <p:spPr/>
        <p:txBody>
          <a:bodyPr/>
          <a:lstStyle/>
          <a:p>
            <a:fld id="{16B6B07F-7BDC-4664-A957-F0C37C0953AF}" type="slidenum">
              <a:rPr lang="hu-HU" smtClean="0"/>
              <a:t>4</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5. DIÁHOZ:</a:t>
            </a:r>
          </a:p>
          <a:p>
            <a:pPr algn="just"/>
            <a:r>
              <a:rPr lang="hu-HU" sz="1000" dirty="0"/>
              <a:t>Addig, amíg a köz/beszerzéseket egy szükséges rossznak tekintik a megrendelők, amelyet le kell tudni ahhoz, hogy a szerződés megkötésre </a:t>
            </a:r>
            <a:r>
              <a:rPr lang="hu-HU" sz="1000" dirty="0" err="1"/>
              <a:t>kerülhessen</a:t>
            </a:r>
            <a:r>
              <a:rPr lang="hu-HU" sz="1000" dirty="0"/>
              <a:t> - egy adminisztrációs procedúra tele buktatókkal -, addig az innováció és a fenntarthatóság nem fog tudni érvényesülni a közpénzek felhasználása során, ezzel a szemlélettel egy alapszerződés kerül megkötésre, amelyet aztán folyamatosan értelmezni, átértelmezni, újra értelmezni és módosítani szükséges ahhoz, hogy teljesíthető legyen és legalább alapszinten a körülményekhez igazodjon. </a:t>
            </a:r>
          </a:p>
          <a:p>
            <a:pPr algn="just"/>
            <a:r>
              <a:rPr lang="hu-HU" sz="1000" b="1" dirty="0"/>
              <a:t>Alapvető szemléletváltásra van szükség, ahol felismerik azt, hogy egy jól megfogalmazott beszerzési dokumentum az alapköve annak, hogy valóban azt kaphassuk, amire szükségünk van, olyan feltételekkel és módon, amely számunkra a legelőnyösebb és hosszú távon is az elvárásainknak megfelelően teljesül a szerződés. </a:t>
            </a:r>
          </a:p>
          <a:p>
            <a:pPr algn="just"/>
            <a:endParaRPr lang="hu-HU" sz="1000" b="1" dirty="0"/>
          </a:p>
          <a:p>
            <a:pPr algn="just"/>
            <a:r>
              <a:rPr lang="hu-HU" sz="1000" b="1" dirty="0"/>
              <a:t>Ehhez azonban </a:t>
            </a:r>
            <a:r>
              <a:rPr lang="hu-HU" sz="1000" b="1" dirty="0" err="1"/>
              <a:t>elengedhetetelen</a:t>
            </a:r>
            <a:r>
              <a:rPr lang="hu-HU" sz="1000" b="1" dirty="0"/>
              <a:t> az alapos előkészítés, az igények és célok pontos meghatározása, mindezek mellett a köz/beszerzési feltételek részletes és rugalmas meghatározása.</a:t>
            </a:r>
          </a:p>
          <a:p>
            <a:pPr algn="just"/>
            <a:endParaRPr lang="hu-HU" sz="1000" b="1" dirty="0"/>
          </a:p>
          <a:p>
            <a:pPr algn="just"/>
            <a:r>
              <a:rPr lang="hu-HU" sz="1000" dirty="0"/>
              <a:t>1.)	</a:t>
            </a:r>
            <a:r>
              <a:rPr lang="hu-HU" sz="1000" b="1" u="sng" dirty="0"/>
              <a:t>Korai kezdés fontossága</a:t>
            </a:r>
          </a:p>
          <a:p>
            <a:pPr algn="just"/>
            <a:endParaRPr lang="hu-HU" sz="1000" dirty="0"/>
          </a:p>
          <a:p>
            <a:pPr algn="just"/>
            <a:r>
              <a:rPr lang="hu-HU" sz="1000" dirty="0"/>
              <a:t>Az innovatív beszerzések tekintetében az innováció alapvető feltétele a piacon rendelkezésre nem állás. Az igény felmerülésekor (pl. „igényfelmérés” útján), el lehet kezdeni a piac elemzését és a megfelelő eljárástípusok meghatározását, abban az esetben is, ha még nem született döntés a részleteket és a költségvetést illetően. A formális eljárás megkezdése előtti időt lehet arra is fordítani, hogy olyan, a köz- vagy a magánszférához tartozó szervezetekkel konzultáljanak, amelyek már megvalósítottak hasonló beszerzést.</a:t>
            </a:r>
          </a:p>
          <a:p>
            <a:pPr algn="just"/>
            <a:r>
              <a:rPr lang="hu-HU" sz="1000" dirty="0"/>
              <a:t>2.)	</a:t>
            </a:r>
            <a:r>
              <a:rPr lang="hu-HU" sz="1000" b="1" u="sng" dirty="0"/>
              <a:t>A „piac” ismerete</a:t>
            </a:r>
          </a:p>
          <a:p>
            <a:pPr algn="just"/>
            <a:r>
              <a:rPr lang="hu-HU" sz="1000" dirty="0"/>
              <a:t>Elengedhetetlen az innovatív termék vagy szolgáltatás potenciális szállítási láncának alapos ismerete. Ez azért szükséges, mert az innovációs célú közbeszerzésben gyakran előfordul, hogy új piaci szereplők vagy csoportok vesznek részt, különleges anyagok vagy szolgáltatások beszerzésére van szükség, és új módon épül fel a szerződés vagy a kifizetés. Mindenképpen fontos a piac feltérképezése.</a:t>
            </a:r>
          </a:p>
          <a:p>
            <a:pPr algn="just"/>
            <a:r>
              <a:rPr lang="hu-HU" sz="1000" dirty="0"/>
              <a:t>3.)	</a:t>
            </a:r>
            <a:r>
              <a:rPr lang="hu-HU" sz="1000" b="1" u="sng" dirty="0"/>
              <a:t>A kockázatok felmérése és aktív kezelése</a:t>
            </a:r>
          </a:p>
          <a:p>
            <a:pPr algn="just"/>
            <a:r>
              <a:rPr lang="hu-HU" sz="1000" dirty="0"/>
              <a:t>Fontos, hogy az ajánlatkérő az eljárás kezdetekor rendelkezzen megfelelő, minden eshetőségre kiterjedő kockázatkezelési stratégiával.</a:t>
            </a:r>
          </a:p>
          <a:p>
            <a:pPr algn="just"/>
            <a:r>
              <a:rPr lang="hu-HU" sz="1000" dirty="0"/>
              <a:t>4.)	</a:t>
            </a:r>
            <a:r>
              <a:rPr lang="hu-HU" sz="1000" b="1" u="sng" dirty="0"/>
              <a:t>A verseny ne legyen csupán formalitás</a:t>
            </a:r>
          </a:p>
          <a:p>
            <a:pPr algn="just"/>
            <a:r>
              <a:rPr lang="hu-HU" sz="1000" dirty="0"/>
              <a:t>Aránylag kis meghirdetési befektetéssel és a verseny növelésével megtakarítás és jobb eredmények érhetők el.</a:t>
            </a:r>
          </a:p>
          <a:p>
            <a:pPr algn="just"/>
            <a:r>
              <a:rPr lang="hu-HU" sz="1000" dirty="0"/>
              <a:t>5.)	</a:t>
            </a:r>
            <a:r>
              <a:rPr lang="hu-HU" sz="1000" b="1" u="sng" dirty="0"/>
              <a:t>Rugalmas eljárástípusok alkalmazása</a:t>
            </a:r>
          </a:p>
          <a:p>
            <a:pPr algn="just"/>
            <a:r>
              <a:rPr lang="hu-HU" sz="1000" dirty="0"/>
              <a:t>Az innovációs partnerség, a versenypárbeszéd, tárgyalásos eljárások előnye, hogy szorosabb együttműködést tesznek lehetővé a piaccal a követelmények pontosítása és a szerződés odaítélése céljából.</a:t>
            </a:r>
          </a:p>
          <a:p>
            <a:pPr algn="just"/>
            <a:r>
              <a:rPr lang="hu-HU" sz="1000" dirty="0"/>
              <a:t>6.)	</a:t>
            </a:r>
            <a:r>
              <a:rPr lang="hu-HU" sz="1000" b="1" u="sng" dirty="0"/>
              <a:t>Az előírások legyenek rugalmasak</a:t>
            </a:r>
          </a:p>
          <a:p>
            <a:pPr algn="just"/>
            <a:r>
              <a:rPr lang="hu-HU" sz="1000" dirty="0"/>
              <a:t>A merev műszaki leírás ellehetetleníti a beszerzést. A funkcionális vagy teljesítményalapú műszaki leírás alkalmazása egy olyan rugalmas módszer, mely lehetővé teszi, hogy az ajánlattevők megoldásokat javasoljanak.</a:t>
            </a:r>
          </a:p>
          <a:p>
            <a:pPr algn="just"/>
            <a:r>
              <a:rPr lang="hu-HU" sz="1000" dirty="0"/>
              <a:t>7.)	</a:t>
            </a:r>
            <a:r>
              <a:rPr lang="hu-HU" sz="1000" b="1" u="sng" dirty="0"/>
              <a:t>Átláthatóság, az információ elérhetővé tétele</a:t>
            </a:r>
          </a:p>
          <a:p>
            <a:pPr algn="just"/>
            <a:r>
              <a:rPr lang="hu-HU" sz="1000" dirty="0"/>
              <a:t>A piaccal megosztott információ részletessége és pontossága, valamint a megosztás ideje létfontosságú lehet a legjobb eredmény elérése érdekében, különösen a közszféra problémamegoldásait illetően.</a:t>
            </a:r>
          </a:p>
          <a:p>
            <a:pPr algn="just"/>
            <a:r>
              <a:rPr lang="hu-HU" sz="1000" dirty="0"/>
              <a:t>8.)	</a:t>
            </a:r>
            <a:r>
              <a:rPr lang="hu-HU" sz="1000" b="1" u="sng" dirty="0"/>
              <a:t>Megállapodás a szellemitulajdon-jogokra vonatkozó stratégia tekintetében</a:t>
            </a:r>
            <a:r>
              <a:rPr lang="hu-HU" sz="1000" b="1" dirty="0"/>
              <a:t> </a:t>
            </a:r>
          </a:p>
          <a:p>
            <a:pPr algn="just"/>
            <a:r>
              <a:rPr lang="hu-HU" sz="1000" dirty="0"/>
              <a:t>Az ajánlatkérőnek ki kell dolgoznia egy olyan stratégiát a szellemitulajdon-jogokat illetően, amely figyelembe veszi az általa beszerzendő áru vagy szolgáltatás jövőbeni felhasználásának legvalószínűbb módját, hogy anélkül szerezhesse meg az innováció számára leghasznosabb részét, hogy olyan jogokért és opciókért ne kelljen feleslegesen fizetnie, amelyeket nem fog felhasználni.</a:t>
            </a:r>
          </a:p>
          <a:p>
            <a:pPr algn="just"/>
            <a:endParaRPr lang="hu-HU" sz="1000" dirty="0"/>
          </a:p>
          <a:p>
            <a:pPr algn="just"/>
            <a:endParaRPr lang="hu-HU" sz="1000" dirty="0"/>
          </a:p>
        </p:txBody>
      </p:sp>
      <p:sp>
        <p:nvSpPr>
          <p:cNvPr id="4" name="Dia számának helye 3"/>
          <p:cNvSpPr>
            <a:spLocks noGrp="1"/>
          </p:cNvSpPr>
          <p:nvPr>
            <p:ph type="sldNum" sz="quarter" idx="10"/>
          </p:nvPr>
        </p:nvSpPr>
        <p:spPr/>
        <p:txBody>
          <a:bodyPr/>
          <a:lstStyle/>
          <a:p>
            <a:fld id="{16B6B07F-7BDC-4664-A957-F0C37C0953AF}" type="slidenum">
              <a:rPr lang="hu-HU" smtClean="0"/>
              <a:t>5</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6. DIÁHOZ:</a:t>
            </a:r>
          </a:p>
          <a:p>
            <a:endParaRPr lang="hu-HU" sz="1000" dirty="0"/>
          </a:p>
          <a:p>
            <a:r>
              <a:rPr lang="hu-HU" sz="1000" b="1" dirty="0"/>
              <a:t>a.) </a:t>
            </a:r>
            <a:r>
              <a:rPr lang="hu-HU" sz="1000" b="1" u="sng" dirty="0"/>
              <a:t>közbeszerzési eljárás lefolytatása nélkül, amennyiben a Kbt. 9. § (8) bekezdés l) pontja szerinti feltételek fennállnak</a:t>
            </a:r>
            <a:r>
              <a:rPr lang="hu-HU" sz="1000" b="1" dirty="0"/>
              <a:t>, </a:t>
            </a:r>
          </a:p>
          <a:p>
            <a:endParaRPr lang="hu-HU" sz="1000" b="1" dirty="0"/>
          </a:p>
          <a:p>
            <a:r>
              <a:rPr lang="hu-HU" sz="1000" dirty="0"/>
              <a:t>K+F beszerzés fentiek alapján nem közbeszerzés-köteles (értékhatártól függetlenül), amennyiben:</a:t>
            </a:r>
          </a:p>
          <a:p>
            <a:r>
              <a:rPr lang="hu-HU" sz="1000" dirty="0"/>
              <a:t>- szolgáltatás-megrendelésnek minősül, és</a:t>
            </a:r>
          </a:p>
          <a:p>
            <a:r>
              <a:rPr lang="hu-HU" sz="1000" dirty="0"/>
              <a:t>- a Kbt. 9. § (8) bekezdés l) pontja szerinti CPV kódok valamelyikének megfeleltethető, és </a:t>
            </a:r>
          </a:p>
          <a:p>
            <a:r>
              <a:rPr lang="hu-HU" sz="1000" dirty="0"/>
              <a:t>- annak eredményét </a:t>
            </a:r>
            <a:r>
              <a:rPr lang="hu-HU" sz="1000" u="sng" dirty="0"/>
              <a:t>nem kizárólag </a:t>
            </a:r>
            <a:r>
              <a:rPr lang="hu-HU" sz="1000" dirty="0"/>
              <a:t>az ajánlatkérő hasznosítja tevékenysége során és /vagy </a:t>
            </a:r>
          </a:p>
          <a:p>
            <a:r>
              <a:rPr lang="hu-HU" sz="1000" dirty="0"/>
              <a:t>- az </a:t>
            </a:r>
            <a:r>
              <a:rPr lang="hu-HU" sz="1000" u="sng" dirty="0"/>
              <a:t>ellenszolgáltatást nem az ajánlatkérő szerv teljesíti </a:t>
            </a:r>
            <a:r>
              <a:rPr lang="hu-HU" sz="1000" dirty="0"/>
              <a:t>teljes mértékben. </a:t>
            </a:r>
          </a:p>
          <a:p>
            <a:endParaRPr lang="hu-HU" sz="1000" dirty="0"/>
          </a:p>
          <a:p>
            <a:r>
              <a:rPr lang="hu-HU" sz="1000" b="1" u="sng" dirty="0"/>
              <a:t>b.) közbeszerzési eljárás lefolytatása nélkül kereskedelmi hasznosítást megelőző beszerzéssel (</a:t>
            </a:r>
            <a:r>
              <a:rPr lang="hu-HU" sz="1000" b="1" u="sng" dirty="0" err="1"/>
              <a:t>Pre-commercial</a:t>
            </a:r>
            <a:r>
              <a:rPr lang="hu-HU" sz="1000" b="1" u="sng" dirty="0"/>
              <a:t> </a:t>
            </a:r>
            <a:r>
              <a:rPr lang="hu-HU" sz="1000" b="1" u="sng" dirty="0" err="1"/>
              <a:t>Procurement</a:t>
            </a:r>
            <a:r>
              <a:rPr lang="hu-HU" sz="1000" b="1" u="sng" dirty="0"/>
              <a:t>, PCP), </a:t>
            </a:r>
          </a:p>
          <a:p>
            <a:r>
              <a:rPr lang="hu-HU" sz="1000" b="0" u="none" dirty="0"/>
              <a:t>Cél: Kutatás-fejlesztési szolgáltatások beszerzése, egészen a prototípus-készítés vagy az első kísérleti gyártás szakaszáig. A kereskedelmi hasznosítást megelőző beszerzésbe beletartozhat korlátozott számú prototípus és / vagy kísérleti termék beszerzése, de nem tartozik bele a megszülető végtermék nagy mennyiségben, kereskedelmi méretekben történő beszerzése, továbbá nem tekinthető állami támogatásnak.</a:t>
            </a:r>
          </a:p>
          <a:p>
            <a:r>
              <a:rPr lang="hu-HU" sz="1000" dirty="0"/>
              <a:t>-</a:t>
            </a:r>
            <a:r>
              <a:rPr lang="hu-HU" sz="1000" baseline="0" dirty="0"/>
              <a:t> </a:t>
            </a:r>
            <a:r>
              <a:rPr lang="hu-HU" sz="1000" u="sng" dirty="0"/>
              <a:t>kizárólag a kutatás-fejlesztésre </a:t>
            </a:r>
            <a:r>
              <a:rPr lang="hu-HU" sz="1000" dirty="0"/>
              <a:t>(K+F) korlátozódik, amelyet majd követ egy közbeszerzési eljárás a létrejött új termék vagy szolgáltatás megrendelésére</a:t>
            </a:r>
          </a:p>
          <a:p>
            <a:r>
              <a:rPr lang="hu-HU" sz="1000" dirty="0"/>
              <a:t>-</a:t>
            </a:r>
            <a:r>
              <a:rPr lang="hu-HU" sz="1000" baseline="0" dirty="0"/>
              <a:t> </a:t>
            </a:r>
            <a:r>
              <a:rPr lang="hu-HU" sz="1000" u="sng" dirty="0"/>
              <a:t>nem közbeszerzési </a:t>
            </a:r>
            <a:r>
              <a:rPr lang="hu-HU" sz="1000" dirty="0"/>
              <a:t>eljárás, </a:t>
            </a:r>
          </a:p>
          <a:p>
            <a:r>
              <a:rPr lang="hu-HU" sz="1000" dirty="0"/>
              <a:t>-</a:t>
            </a:r>
            <a:r>
              <a:rPr lang="hu-HU" sz="1000" baseline="0" dirty="0"/>
              <a:t> </a:t>
            </a:r>
            <a:r>
              <a:rPr lang="hu-HU" sz="1000" dirty="0"/>
              <a:t>az eljárás eredményeként az ajánlatkérő szerv nem tartja fenn saját kizárólagos használatra a K+F eredményeit.</a:t>
            </a:r>
          </a:p>
          <a:p>
            <a:pPr marL="171450" indent="-171450">
              <a:buFontTx/>
              <a:buChar char="-"/>
            </a:pPr>
            <a:r>
              <a:rPr lang="hu-HU" sz="1000" dirty="0"/>
              <a:t>az eljárás irányelvi szinten nem szabályozott, hiszen tárgya kivételi körbe tartozik, az alapelvi követelmények érvényre juttatása érdekében azonban hasonlóan kell lefolytatni egy közbeszerzési eljáráshoz.</a:t>
            </a:r>
          </a:p>
          <a:p>
            <a:pPr marL="0" indent="0">
              <a:buFontTx/>
              <a:buNone/>
            </a:pPr>
            <a:endParaRPr lang="hu-HU" sz="1000" dirty="0"/>
          </a:p>
          <a:p>
            <a:r>
              <a:rPr lang="hu-HU" sz="1000" b="1" u="sng" dirty="0"/>
              <a:t>c.) közbeszerzési eljárás lefolytatásával. </a:t>
            </a:r>
          </a:p>
          <a:p>
            <a:r>
              <a:rPr lang="hu-HU" sz="1000" dirty="0"/>
              <a:t>A Kbt., a versenypárbeszéd, és a tárgyalásos eljárás mellett, összhangban az </a:t>
            </a:r>
            <a:r>
              <a:rPr lang="hu-HU" sz="1000" b="1" dirty="0"/>
              <a:t>Irányelv rendelkezéseivel </a:t>
            </a:r>
            <a:r>
              <a:rPr lang="hu-HU" sz="1000" dirty="0"/>
              <a:t>életre hívta az innovációs partnerséget, mint különös közbeszerzési eljárás formát.</a:t>
            </a:r>
          </a:p>
        </p:txBody>
      </p:sp>
      <p:sp>
        <p:nvSpPr>
          <p:cNvPr id="4" name="Dia számának helye 3"/>
          <p:cNvSpPr>
            <a:spLocks noGrp="1"/>
          </p:cNvSpPr>
          <p:nvPr>
            <p:ph type="sldNum" sz="quarter" idx="10"/>
          </p:nvPr>
        </p:nvSpPr>
        <p:spPr/>
        <p:txBody>
          <a:bodyPr/>
          <a:lstStyle/>
          <a:p>
            <a:fld id="{16B6B07F-7BDC-4664-A957-F0C37C0953AF}" type="slidenum">
              <a:rPr lang="hu-HU" smtClean="0"/>
              <a:t>6</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7. DIÁHOZ: </a:t>
            </a:r>
          </a:p>
          <a:p>
            <a:r>
              <a:rPr lang="hu-HU" sz="1000" dirty="0"/>
              <a:t>- Mentesség: fent ismertetett Kbt. 9.§ (8( bekezdés l) pont - K+F beszerzés fentiek alapján nem közbeszerzés-köteles (értékhatártól függetlenül) </a:t>
            </a:r>
            <a:r>
              <a:rPr lang="hu-HU" sz="1000" dirty="0" err="1"/>
              <a:t>ld</a:t>
            </a:r>
            <a:r>
              <a:rPr lang="hu-HU" sz="1000" dirty="0"/>
              <a:t> fent.</a:t>
            </a:r>
          </a:p>
          <a:p>
            <a:r>
              <a:rPr lang="hu-HU" sz="1000" dirty="0"/>
              <a:t>- Előzetes piaci konzultáció - Információgyűjtés a piactól, melynek célja egy későbbi közbeszerzés előkészítése és a potenciális ajánlattevők tájékoztatása az ajánlatkérő igényeiről - Kbt. 28.§ (4) bekezdés</a:t>
            </a:r>
          </a:p>
          <a:p>
            <a:r>
              <a:rPr lang="hu-HU" sz="1000" i="1" dirty="0"/>
              <a:t>A közbeszerzési eljárás megindítása előtt az ajánlatkérő független szakértőkkel, hatóságokkal, illetve piaci résztvevőkkel előzetes piaci konzultációkat folytathat a közbeszerzési eljárás előkészítése, valamint a gazdasági szereplők - tervezett beszerzésre és annak követelményeire vonatkozó - tájékoztatása érdekében. Az ajánlatkérő köteles minden szükséges intézkedést - különösen a releváns információk közlését a közbeszerzési dokumentumokban, valamint a megfelelő ajánlattételi határidő meghatározását - megtenni a verseny tisztaságára, a gazdasági szereplők esélyegyenlőségére és egyenlő elbánására vonatkozó alapelvek érvényesülése érdekében</a:t>
            </a:r>
            <a:r>
              <a:rPr lang="hu-HU" sz="1000" dirty="0"/>
              <a:t>.</a:t>
            </a:r>
          </a:p>
          <a:p>
            <a:pPr marL="171450" indent="-171450" algn="just">
              <a:buFontTx/>
              <a:buChar char="-"/>
            </a:pPr>
            <a:r>
              <a:rPr lang="hu-HU" sz="1000" u="sng" dirty="0"/>
              <a:t>Műszaki leírások</a:t>
            </a:r>
            <a:r>
              <a:rPr lang="hu-HU" sz="1000" dirty="0"/>
              <a:t>: nem részletes meghatározások, hanem rugalmas feltételrendszerek (Kbt. 58.§-60§ és 321/2015 Kr. 46-48.§) Pl.: A műszaki leírás tartalmazhatja különösen a környezetre és éghajlatra gyakorolt hatások szintjét, az áru, szolgáltatás vagy építmény teljes életciklusának egyes szakaszaiban alkalmazott gyártási folyamatokra és módszerekre vonatkozó követelményeket.</a:t>
            </a:r>
          </a:p>
          <a:p>
            <a:pPr marL="171450" indent="-171450" algn="just">
              <a:buFontTx/>
              <a:buChar char="-"/>
            </a:pPr>
            <a:r>
              <a:rPr lang="hu-HU" sz="1000" u="sng" dirty="0"/>
              <a:t>Speciális beszerzési formák az innovációs célok biztosítására</a:t>
            </a:r>
            <a:r>
              <a:rPr lang="hu-HU" sz="1000" dirty="0"/>
              <a:t>: versenypárbeszéd (műszaki leírás meghatározása az ajánlattevők bevonásával történik, az ajánlattevők javaslatai alapján az első fordulóban majd az így kialakított feltételrendszer alapján kerül sor a második fordulóban az ajánlattételre); tárgyalásos eljárás alkalmazhatósága (Kbt. 85.§ (2) bekezdés) innovatív megoldások alkalmazása esetén; innovációs partnerség új eljárásfajta kifejezetten az innovációs célok biztosítására – ld. Későbbi dia)</a:t>
            </a:r>
          </a:p>
          <a:p>
            <a:pPr marL="171450" indent="-171450" algn="just">
              <a:buFontTx/>
              <a:buChar char="-"/>
            </a:pPr>
            <a:r>
              <a:rPr lang="hu-HU" sz="1000" u="sng" dirty="0"/>
              <a:t>Nyílt eljárásokban</a:t>
            </a:r>
            <a:r>
              <a:rPr lang="hu-HU" sz="1000" dirty="0"/>
              <a:t>: környezeti és szociális szempontok alkalmazása, életciklus-költségek figyelembe vétele, rugalmas műszaki feltételek, alternatív ajánlattétel biztosítása (ez régről van a </a:t>
            </a:r>
            <a:r>
              <a:rPr lang="hu-HU" sz="1000" dirty="0" err="1"/>
              <a:t>Kbt</a:t>
            </a:r>
            <a:r>
              <a:rPr lang="hu-HU" sz="1000" dirty="0"/>
              <a:t>-ben de nem nagyon alkalmazzák)</a:t>
            </a:r>
          </a:p>
          <a:p>
            <a:pPr marL="171450" indent="-171450" algn="just">
              <a:buFontTx/>
              <a:buChar char="-"/>
            </a:pPr>
            <a:endParaRPr lang="hu-HU" sz="1000" dirty="0"/>
          </a:p>
        </p:txBody>
      </p:sp>
      <p:sp>
        <p:nvSpPr>
          <p:cNvPr id="4" name="Dia számának helye 3"/>
          <p:cNvSpPr>
            <a:spLocks noGrp="1"/>
          </p:cNvSpPr>
          <p:nvPr>
            <p:ph type="sldNum" sz="quarter" idx="10"/>
          </p:nvPr>
        </p:nvSpPr>
        <p:spPr/>
        <p:txBody>
          <a:bodyPr/>
          <a:lstStyle/>
          <a:p>
            <a:fld id="{16B6B07F-7BDC-4664-A957-F0C37C0953AF}" type="slidenum">
              <a:rPr lang="hu-HU" smtClean="0"/>
              <a:t>7</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8. DIÁHOZ:</a:t>
            </a:r>
          </a:p>
          <a:p>
            <a:endParaRPr lang="hu-HU" sz="1000" dirty="0"/>
          </a:p>
          <a:p>
            <a:pPr algn="just"/>
            <a:r>
              <a:rPr lang="hu-HU" sz="1000" dirty="0"/>
              <a:t>Az </a:t>
            </a:r>
            <a:r>
              <a:rPr lang="hu-HU" sz="1000" b="1" dirty="0"/>
              <a:t>Innovációs és Technológiai Minisztérium, illetve a Közbeszerzési Hatóság 2018 októberében együttműködési megállapodást kötött </a:t>
            </a:r>
            <a:r>
              <a:rPr lang="hu-HU" sz="1000" dirty="0"/>
              <a:t>annak érdekében, hogy fokozzák Magyarországon az innovációs célú közbeszerzések hatékonyságát és elterjedését. Ezen együttműködésből született meg </a:t>
            </a:r>
            <a:r>
              <a:rPr lang="hu-HU" sz="1000" i="1" dirty="0"/>
              <a:t>az Innovációs partnerség alkalmazásainak egyes kérdéseiről </a:t>
            </a:r>
            <a:r>
              <a:rPr lang="hu-HU" sz="1000" dirty="0"/>
              <a:t>szóló a Közbeszerzési Hatóság keretében működő Tanács által kiadott </a:t>
            </a:r>
            <a:r>
              <a:rPr lang="hu-HU" sz="1000" b="1" dirty="0"/>
              <a:t>útmutató, (KÉ 2018. évi 226. szám.</a:t>
            </a:r>
            <a:r>
              <a:rPr lang="hu-HU" sz="1000" dirty="0"/>
              <a:t>) amely remélhetőleg ösztönzőleg hat az ajánlatkérők számára ezen eljárásforma alkalmazását illetően.</a:t>
            </a:r>
          </a:p>
          <a:p>
            <a:endParaRPr lang="hu-HU" sz="1000" dirty="0"/>
          </a:p>
          <a:p>
            <a:r>
              <a:rPr lang="hu-HU" sz="1000" dirty="0"/>
              <a:t>Új termékek és szolgáltatások kutatása, kifejlesztése és kereskedelmi méretekben történő beszerzése. Az innovációs partnerség olyan szakaszos szerződés odaítélését teszi lehetővé, amely a kutatás-fejlesztéstől a kész áruk vagy szolgáltatások kereskedelmi méretekben történő beszerzéséig az összes szakaszt magában foglalja, minden egyes szakaszban egy vagy több gazdasági szereplő közreműködésével</a:t>
            </a:r>
          </a:p>
          <a:p>
            <a:endParaRPr lang="hu-HU" sz="1000" dirty="0"/>
          </a:p>
        </p:txBody>
      </p:sp>
      <p:sp>
        <p:nvSpPr>
          <p:cNvPr id="4" name="Dia számának helye 3"/>
          <p:cNvSpPr>
            <a:spLocks noGrp="1"/>
          </p:cNvSpPr>
          <p:nvPr>
            <p:ph type="sldNum" sz="quarter" idx="10"/>
          </p:nvPr>
        </p:nvSpPr>
        <p:spPr/>
        <p:txBody>
          <a:bodyPr/>
          <a:lstStyle/>
          <a:p>
            <a:fld id="{16B6B07F-7BDC-4664-A957-F0C37C0953AF}" type="slidenum">
              <a:rPr lang="hu-HU" smtClean="0"/>
              <a:t>8</a:t>
            </a:fld>
            <a:endParaRPr lang="hu-HU"/>
          </a:p>
        </p:txBody>
      </p:sp>
    </p:spTree>
    <p:extLst>
      <p:ext uri="{BB962C8B-B14F-4D97-AF65-F5344CB8AC3E}">
        <p14:creationId xmlns:p14="http://schemas.microsoft.com/office/powerpoint/2010/main" val="156106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NEM LEHETETLEN! Dolgozni kell vele, szakértelem kell hozzá, alapos előkészítés, piacfelmérés, egyedi, speciális szerződéses rendszerek, feltételek (nem a megszokott szerződéses klauzulák bemásolása) sok munka az előkészítésben, szakértők bevonása a feltételek meghatározásába, majd pedig az értékelésbe, de megéri, mert a végén a lehető legjobb megoldás születik, amely kiállja az idő próbáját és nem kell háromhavonta módosítani a szerződéses feltételeket, vagy azon gondolkodni, hogy a szerződés rugalmatlan klauzuláit hogyan lehetne úgy értelmezni, hogy a teljesítés során felmerülő jobb megoldás valósulhasson meg.</a:t>
            </a:r>
          </a:p>
        </p:txBody>
      </p:sp>
      <p:sp>
        <p:nvSpPr>
          <p:cNvPr id="4" name="Dia számának helye 3"/>
          <p:cNvSpPr>
            <a:spLocks noGrp="1"/>
          </p:cNvSpPr>
          <p:nvPr>
            <p:ph type="sldNum" sz="quarter" idx="5"/>
          </p:nvPr>
        </p:nvSpPr>
        <p:spPr/>
        <p:txBody>
          <a:bodyPr/>
          <a:lstStyle/>
          <a:p>
            <a:fld id="{16B6B07F-7BDC-4664-A957-F0C37C0953AF}" type="slidenum">
              <a:rPr lang="hu-HU" smtClean="0"/>
              <a:t>9</a:t>
            </a:fld>
            <a:endParaRPr lang="hu-HU"/>
          </a:p>
        </p:txBody>
      </p:sp>
    </p:spTree>
    <p:extLst>
      <p:ext uri="{BB962C8B-B14F-4D97-AF65-F5344CB8AC3E}">
        <p14:creationId xmlns:p14="http://schemas.microsoft.com/office/powerpoint/2010/main" val="192366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10. DIÁHOZ</a:t>
            </a:r>
          </a:p>
          <a:p>
            <a:endParaRPr lang="hu-HU" sz="1000" dirty="0"/>
          </a:p>
          <a:p>
            <a:r>
              <a:rPr lang="hu-HU" sz="1000" b="1" dirty="0"/>
              <a:t>Előzmények:</a:t>
            </a:r>
          </a:p>
          <a:p>
            <a:endParaRPr lang="hu-HU" sz="1000" dirty="0"/>
          </a:p>
          <a:p>
            <a:r>
              <a:rPr lang="hu-HU" sz="1000" dirty="0"/>
              <a:t>A napjainkban egyre fontosabbá váló környezetvédelem, energiatakarékosság, fenntartható fejlődés vonatkozásában érdemes visszatekinteni az elmúlt két évszázad ipari, technikai fejlődésére. A 19. század nem csupán a nemzetállamok kialakulásának kora volt, hanem az ipari forradalmaké is, melyek hatására a technikai fejlődés egyre nagyobb méreteket öltött, és ez a folyamat napjainkban is tart, sőt szemmel láthatóan fel is gyorsult. A technikai fejlődés hatására az emberiség egyre gyorsuló ütemben és egyre nagyobb mértékben fogyasztja az általa megtermelt javakat. Napjaink társadalmának – legyen szó a világ bármely részéről - már szinte állandó jellemzője a "fogyasztás", amelynek kielégítése egyre nagyobb mértékű termelést is igényel egyúttal. A túlzott mértékű fogyasztás sok esetben a rendelkezésre álló természeti erőforrások teljes kiaknázásához és ezzel egyidejűleg a természetes környezet terheléséhez, sőt túlterheléséhez, azon keresztül pedig környezetszennyezéshez, a természet károsításához is vezethet</a:t>
            </a:r>
          </a:p>
          <a:p>
            <a:r>
              <a:rPr lang="hu-HU" sz="1000" dirty="0"/>
              <a:t>A Föld természeti erőforrásainak túlzott kiaknázására és az ehhez, valamint a termeléshez kapcsolódó környezetszennyezésnek a jövő generációinak létét fenyegető káros hatásaira már az 1970-es években felhívták a figyelmet kutatók és szakértők.</a:t>
            </a:r>
          </a:p>
          <a:p>
            <a:r>
              <a:rPr lang="hu-HU" sz="1000" dirty="0"/>
              <a:t>Ennek következtében kidolgoztak olyan nemzetközi egyezményeket és környezetvédelmi témájú jogszabályokat, amelyek elsődleges célja a környezet megóvása, másodlagos célja pedig a gyártók, vagyis a potenciális ajánlattevők tisztább, környezettudatosabb termelésre való "ösztönzése" volt.</a:t>
            </a:r>
          </a:p>
          <a:p>
            <a:endParaRPr lang="hu-HU" sz="1000" dirty="0"/>
          </a:p>
          <a:p>
            <a:r>
              <a:rPr lang="hu-HU" sz="1000" dirty="0"/>
              <a:t>DIA</a:t>
            </a:r>
          </a:p>
          <a:p>
            <a:r>
              <a:rPr lang="hu-HU" sz="1100" dirty="0"/>
              <a:t>_____________</a:t>
            </a:r>
          </a:p>
          <a:p>
            <a:endParaRPr lang="hu-HU" sz="1100" dirty="0"/>
          </a:p>
          <a:p>
            <a:pPr algn="just"/>
            <a:r>
              <a:rPr lang="hu-HU" sz="1100" b="1" dirty="0"/>
              <a:t>A Zöld közbeszerzés fogalma </a:t>
            </a:r>
            <a:r>
              <a:rPr lang="hu-HU" sz="1100" dirty="0"/>
              <a:t>az átdolgozott Kézikönyv alapján:</a:t>
            </a:r>
          </a:p>
          <a:p>
            <a:pPr algn="just"/>
            <a:endParaRPr lang="hu-HU" sz="1100" dirty="0"/>
          </a:p>
          <a:p>
            <a:pPr algn="just"/>
            <a:r>
              <a:rPr lang="hu-HU" sz="1100" dirty="0"/>
              <a:t>„olyan eljárás amelynek alkalmazásakor a hatóságok azoknak az áruknak, szolgáltatásoknak és munkálatoknak a beszerzését részesítik előnyben, amelyek más, azonos rendeltetésű árukhoz, szolgáltatásokhoz és munkálatokhoz képest </a:t>
            </a:r>
            <a:r>
              <a:rPr lang="hu-HU" sz="1100" b="1" dirty="0"/>
              <a:t>kisebb mértékben terhelik a környezetet</a:t>
            </a:r>
            <a:r>
              <a:rPr lang="hu-HU" sz="1100" dirty="0"/>
              <a:t>.”</a:t>
            </a:r>
          </a:p>
          <a:p>
            <a:endParaRPr lang="hu-HU" sz="1100" dirty="0"/>
          </a:p>
          <a:p>
            <a:endParaRPr lang="hu-HU" sz="1100" dirty="0"/>
          </a:p>
        </p:txBody>
      </p:sp>
      <p:sp>
        <p:nvSpPr>
          <p:cNvPr id="4" name="Dia számának helye 3"/>
          <p:cNvSpPr>
            <a:spLocks noGrp="1"/>
          </p:cNvSpPr>
          <p:nvPr>
            <p:ph type="sldNum" sz="quarter" idx="10"/>
          </p:nvPr>
        </p:nvSpPr>
        <p:spPr/>
        <p:txBody>
          <a:bodyPr/>
          <a:lstStyle/>
          <a:p>
            <a:fld id="{16B6B07F-7BDC-4664-A957-F0C37C0953AF}" type="slidenum">
              <a:rPr lang="hu-HU" smtClean="0"/>
              <a:t>10</a:t>
            </a:fld>
            <a:endParaRPr lang="hu-HU"/>
          </a:p>
        </p:txBody>
      </p:sp>
    </p:spTree>
    <p:extLst>
      <p:ext uri="{BB962C8B-B14F-4D97-AF65-F5344CB8AC3E}">
        <p14:creationId xmlns:p14="http://schemas.microsoft.com/office/powerpoint/2010/main" val="1561065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85800" y="2130425"/>
            <a:ext cx="7772400" cy="1470025"/>
          </a:xfrm>
        </p:spPr>
        <p:txBody>
          <a:bodyPr/>
          <a:lstStyle>
            <a:lvl1pPr>
              <a:defRPr/>
            </a:lvl1pPr>
          </a:lstStyle>
          <a:p>
            <a:r>
              <a:rPr lang="hu-HU" dirty="0"/>
              <a:t>MINTACÍM SZERKESZTÉSE</a:t>
            </a:r>
          </a:p>
        </p:txBody>
      </p:sp>
      <p:sp>
        <p:nvSpPr>
          <p:cNvPr id="3" name="Alcím 2"/>
          <p:cNvSpPr>
            <a:spLocks noGrp="1"/>
          </p:cNvSpPr>
          <p:nvPr>
            <p:ph type="subTitle" idx="1"/>
          </p:nvPr>
        </p:nvSpPr>
        <p:spPr>
          <a:xfrm>
            <a:off x="683568" y="3886200"/>
            <a:ext cx="6400800" cy="1752600"/>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hu-HU" dirty="0"/>
          </a:p>
        </p:txBody>
      </p:sp>
      <p:pic>
        <p:nvPicPr>
          <p:cNvPr id="1026" name="Picture 2" descr="S:\NKE_SIRH_KSI\Arculat\NKE Arculat\NKE_logo es emblema\NKE_logo_RGB.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7110" t="16325" b="30439"/>
          <a:stretch/>
        </p:blipFill>
        <p:spPr bwMode="auto">
          <a:xfrm>
            <a:off x="611560" y="233735"/>
            <a:ext cx="1440160" cy="72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1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p:cNvSpPr>
            <a:spLocks noGrp="1"/>
          </p:cNvSpPr>
          <p:nvPr>
            <p:ph type="body" sz="half" idx="2"/>
          </p:nvPr>
        </p:nvSpPr>
        <p:spPr>
          <a:xfrm>
            <a:off x="1792288" y="5367338"/>
            <a:ext cx="5486400" cy="437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7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8B0007F0-AF27-4123-81E6-7B68AAD089C7}" type="datetimeFigureOut">
              <a:rPr lang="hu-HU" smtClean="0"/>
              <a:t>2019.05.02.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15172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8B0007F0-AF27-4123-81E6-7B68AAD089C7}" type="datetimeFigureOut">
              <a:rPr lang="hu-HU" smtClean="0"/>
              <a:t>2019.05.02.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341304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8B0007F0-AF27-4123-81E6-7B68AAD089C7}" type="datetimeFigureOut">
              <a:rPr lang="hu-HU" smtClean="0"/>
              <a:t>2019.05.02.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9898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28650" y="1825625"/>
            <a:ext cx="386715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825625"/>
            <a:ext cx="386715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8B0007F0-AF27-4123-81E6-7B68AAD089C7}" type="datetimeFigureOut">
              <a:rPr lang="hu-HU" smtClean="0"/>
              <a:t>2019.05.02.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399821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a:t>Mintacím szerkesztése</a:t>
            </a:r>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8B0007F0-AF27-4123-81E6-7B68AAD089C7}" type="datetimeFigureOut">
              <a:rPr lang="hu-HU" smtClean="0"/>
              <a:t>2019.05.02.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395281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8B0007F0-AF27-4123-81E6-7B68AAD089C7}" type="datetimeFigureOut">
              <a:rPr lang="hu-HU" smtClean="0"/>
              <a:t>2019.05.02.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20333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B0007F0-AF27-4123-81E6-7B68AAD089C7}" type="datetimeFigureOut">
              <a:rPr lang="hu-HU" smtClean="0"/>
              <a:t>2019.05.02.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299076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8B0007F0-AF27-4123-81E6-7B68AAD089C7}" type="datetimeFigureOut">
              <a:rPr lang="hu-HU" smtClean="0"/>
              <a:t>2019.05.02.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2648604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8B0007F0-AF27-4123-81E6-7B68AAD089C7}" type="datetimeFigureOut">
              <a:rPr lang="hu-HU" smtClean="0"/>
              <a:t>2019.05.02.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48477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Tree>
    <p:extLst>
      <p:ext uri="{BB962C8B-B14F-4D97-AF65-F5344CB8AC3E}">
        <p14:creationId xmlns:p14="http://schemas.microsoft.com/office/powerpoint/2010/main" val="834650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8B0007F0-AF27-4123-81E6-7B68AAD089C7}" type="datetimeFigureOut">
              <a:rPr lang="hu-HU" smtClean="0"/>
              <a:t>2019.05.02.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3648966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628650" y="365125"/>
            <a:ext cx="57626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8B0007F0-AF27-4123-81E6-7B68AAD089C7}" type="datetimeFigureOut">
              <a:rPr lang="hu-HU" smtClean="0"/>
              <a:t>2019.05.02.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2633FE-BCBB-488A-816E-B3201DA5EDE7}" type="slidenum">
              <a:rPr lang="hu-HU" smtClean="0"/>
              <a:t>‹#›</a:t>
            </a:fld>
            <a:endParaRPr lang="hu-HU"/>
          </a:p>
        </p:txBody>
      </p:sp>
    </p:spTree>
    <p:extLst>
      <p:ext uri="{BB962C8B-B14F-4D97-AF65-F5344CB8AC3E}">
        <p14:creationId xmlns:p14="http://schemas.microsoft.com/office/powerpoint/2010/main" val="9994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pic>
        <p:nvPicPr>
          <p:cNvPr id="4"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8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pic>
        <p:nvPicPr>
          <p:cNvPr id="4"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3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4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pic>
        <p:nvPicPr>
          <p:cNvPr id="7"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0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pic>
        <p:nvPicPr>
          <p:cNvPr id="3"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7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2"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1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1"/>
            <a:ext cx="5111750"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1"/>
            <a:ext cx="3008313" cy="4298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9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5" name="Picture 11" descr="S:\NKE_SIRH_KSI\Social_Media\Koncepcio_prezi\NKE_emblema_fekete_CMYK.png"/>
          <p:cNvPicPr>
            <a:picLocks noChangeAspect="1" noChangeArrowheads="1"/>
          </p:cNvPicPr>
          <p:nvPr/>
        </p:nvPicPr>
        <p:blipFill rotWithShape="1">
          <a:blip r:embed="rId12" cstate="screen">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rcRect/>
          <a:stretch/>
        </p:blipFill>
        <p:spPr bwMode="auto">
          <a:xfrm>
            <a:off x="4456589" y="2130641"/>
            <a:ext cx="4687411" cy="4727360"/>
          </a:xfrm>
          <a:prstGeom prst="rect">
            <a:avLst/>
          </a:prstGeom>
          <a:noFill/>
          <a:extLst>
            <a:ext uri="{909E8E84-426E-40DD-AFC4-6F175D3DCCD1}">
              <a14:hiddenFill xmlns:a14="http://schemas.microsoft.com/office/drawing/2010/main">
                <a:solidFill>
                  <a:srgbClr val="FFFFFF"/>
                </a:solidFill>
              </a14:hiddenFill>
            </a:ext>
          </a:extLst>
        </p:spPr>
      </p:pic>
      <p:sp>
        <p:nvSpPr>
          <p:cNvPr id="2" name="Cím helye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457200" y="1600201"/>
            <a:ext cx="8229600" cy="3917032"/>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grpSp>
        <p:nvGrpSpPr>
          <p:cNvPr id="15" name="Csoportba foglalás 14"/>
          <p:cNvGrpSpPr/>
          <p:nvPr/>
        </p:nvGrpSpPr>
        <p:grpSpPr>
          <a:xfrm>
            <a:off x="201414" y="0"/>
            <a:ext cx="248374" cy="6858001"/>
            <a:chOff x="107505" y="0"/>
            <a:chExt cx="248374" cy="6858001"/>
          </a:xfrm>
        </p:grpSpPr>
        <p:pic>
          <p:nvPicPr>
            <p:cNvPr id="11" name="Picture 2" descr="S:\NKE_SIRH_KSI\Social_Media\Koncepcio_prezi\NKE_logo.png"/>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07505" y="4594569"/>
              <a:ext cx="248374" cy="22634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NKE_SIRH_KSI\Social_Media\Koncepcio_prezi\NKE_logo.png"/>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a:stretch/>
          </p:blipFill>
          <p:spPr bwMode="auto">
            <a:xfrm>
              <a:off x="107505" y="0"/>
              <a:ext cx="248374" cy="20287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NKE_SIRH_KSI\Social_Media\Koncepcio_prezi\NKE_logo.png"/>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107505" y="2002937"/>
              <a:ext cx="248374" cy="25916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140826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4400" kern="1200">
          <a:solidFill>
            <a:srgbClr val="CEA60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007F0-AF27-4123-81E6-7B68AAD089C7}" type="datetimeFigureOut">
              <a:rPr lang="hu-HU" smtClean="0"/>
              <a:t>2019.05.02.</a:t>
            </a:fld>
            <a:endParaRPr lang="hu-HU"/>
          </a:p>
        </p:txBody>
      </p:sp>
      <p:sp>
        <p:nvSpPr>
          <p:cNvPr id="5" name="Élőláb hely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633FE-BCBB-488A-816E-B3201DA5EDE7}" type="slidenum">
              <a:rPr lang="hu-HU" smtClean="0"/>
              <a:t>‹#›</a:t>
            </a:fld>
            <a:endParaRPr lang="hu-HU"/>
          </a:p>
        </p:txBody>
      </p:sp>
    </p:spTree>
    <p:extLst>
      <p:ext uri="{BB962C8B-B14F-4D97-AF65-F5344CB8AC3E}">
        <p14:creationId xmlns:p14="http://schemas.microsoft.com/office/powerpoint/2010/main" val="342421761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kozbeszerzes.hu/data/filer_public/8c/aa/8caa271a-cdf5-4227-b3d7-bfa85525eda7/ppi-platform-guide-hun-final-lowres.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1412777"/>
            <a:ext cx="7772400" cy="2187674"/>
          </a:xfrm>
        </p:spPr>
        <p:txBody>
          <a:bodyPr>
            <a:normAutofit fontScale="90000"/>
          </a:bodyPr>
          <a:lstStyle/>
          <a:p>
            <a:pPr algn="ctr"/>
            <a:br>
              <a:rPr lang="hu-HU" b="1" dirty="0"/>
            </a:br>
            <a:r>
              <a:rPr lang="hu-HU" b="1" dirty="0"/>
              <a:t>Közbeszerzési Szakmai Napok</a:t>
            </a:r>
            <a:br>
              <a:rPr lang="hu-HU" b="1" dirty="0"/>
            </a:br>
            <a:r>
              <a:rPr lang="hu-HU" b="1" dirty="0"/>
              <a:t> </a:t>
            </a:r>
            <a:br>
              <a:rPr lang="hu-HU" b="1" dirty="0"/>
            </a:br>
            <a:r>
              <a:rPr lang="hu-HU" b="1" dirty="0"/>
              <a:t>A közbeszerzések kihívásai, innováció és fenntarthatóság</a:t>
            </a:r>
            <a:br>
              <a:rPr lang="hu-HU" b="1" dirty="0"/>
            </a:br>
            <a:endParaRPr lang="hu-HU" b="1" dirty="0"/>
          </a:p>
        </p:txBody>
      </p:sp>
      <p:sp>
        <p:nvSpPr>
          <p:cNvPr id="3" name="Alcím 2"/>
          <p:cNvSpPr>
            <a:spLocks noGrp="1"/>
          </p:cNvSpPr>
          <p:nvPr>
            <p:ph type="subTitle" idx="1"/>
          </p:nvPr>
        </p:nvSpPr>
        <p:spPr>
          <a:xfrm>
            <a:off x="1475656" y="3861048"/>
            <a:ext cx="6400800" cy="1752600"/>
          </a:xfrm>
        </p:spPr>
        <p:txBody>
          <a:bodyPr>
            <a:normAutofit lnSpcReduction="10000"/>
          </a:bodyPr>
          <a:lstStyle/>
          <a:p>
            <a:pPr algn="ctr"/>
            <a:r>
              <a:rPr lang="hu-HU" sz="2000" b="1" dirty="0">
                <a:solidFill>
                  <a:srgbClr val="CEA60D"/>
                </a:solidFill>
                <a:latin typeface="+mj-lt"/>
                <a:ea typeface="+mj-ea"/>
                <a:cs typeface="+mj-cs"/>
              </a:rPr>
              <a:t>2019. május 3.</a:t>
            </a:r>
          </a:p>
          <a:p>
            <a:pPr algn="ctr"/>
            <a:endParaRPr lang="hu-HU" sz="2000" b="1" dirty="0">
              <a:solidFill>
                <a:srgbClr val="CEA60D"/>
              </a:solidFill>
              <a:latin typeface="+mj-lt"/>
              <a:ea typeface="+mj-ea"/>
              <a:cs typeface="+mj-cs"/>
            </a:endParaRPr>
          </a:p>
          <a:p>
            <a:pPr algn="ctr"/>
            <a:endParaRPr lang="hu-HU" sz="2000" b="1" dirty="0">
              <a:solidFill>
                <a:srgbClr val="CEA60D"/>
              </a:solidFill>
              <a:latin typeface="+mj-lt"/>
              <a:ea typeface="+mj-ea"/>
              <a:cs typeface="+mj-cs"/>
            </a:endParaRPr>
          </a:p>
          <a:p>
            <a:pPr algn="ctr"/>
            <a:endParaRPr lang="hu-HU" sz="2000" b="1" dirty="0">
              <a:solidFill>
                <a:srgbClr val="CEA60D"/>
              </a:solidFill>
              <a:latin typeface="+mj-lt"/>
              <a:ea typeface="+mj-ea"/>
              <a:cs typeface="+mj-cs"/>
            </a:endParaRPr>
          </a:p>
          <a:p>
            <a:r>
              <a:rPr lang="hu-HU" sz="2000" b="1" dirty="0">
                <a:solidFill>
                  <a:srgbClr val="CEA60D"/>
                </a:solidFill>
                <a:latin typeface="+mj-lt"/>
                <a:ea typeface="+mj-ea"/>
                <a:cs typeface="+mj-cs"/>
              </a:rPr>
              <a:t>Előadó: Weingartner Balázs József államtitkár</a:t>
            </a:r>
          </a:p>
        </p:txBody>
      </p:sp>
    </p:spTree>
    <p:extLst>
      <p:ext uri="{BB962C8B-B14F-4D97-AF65-F5344CB8AC3E}">
        <p14:creationId xmlns:p14="http://schemas.microsoft.com/office/powerpoint/2010/main" val="316769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3568" y="260648"/>
            <a:ext cx="8208912" cy="1135360"/>
          </a:xfrm>
          <a:prstGeom prst="rect">
            <a:avLst/>
          </a:prstGeom>
          <a:solidFill>
            <a:srgbClr val="90C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197768"/>
            <a:ext cx="8229600" cy="1143000"/>
          </a:xfrm>
        </p:spPr>
        <p:txBody>
          <a:bodyPr>
            <a:normAutofit/>
          </a:bodyPr>
          <a:lstStyle/>
          <a:p>
            <a:pPr algn="ctr"/>
            <a:r>
              <a:rPr lang="hu-HU" sz="2000" b="1" dirty="0">
                <a:solidFill>
                  <a:schemeClr val="tx1"/>
                </a:solidFill>
              </a:rPr>
              <a:t>II.„ZÖLD KÖZBESZERZÉS”</a:t>
            </a:r>
            <a:br>
              <a:rPr lang="hu-HU" sz="2000" b="1" dirty="0">
                <a:solidFill>
                  <a:schemeClr val="tx1"/>
                </a:solidFill>
              </a:rPr>
            </a:br>
            <a:r>
              <a:rPr lang="hu-HU" sz="2000" b="1" dirty="0">
                <a:solidFill>
                  <a:schemeClr val="tx1"/>
                </a:solidFill>
              </a:rPr>
              <a:t>(</a:t>
            </a:r>
            <a:r>
              <a:rPr lang="hu-HU" sz="2000" b="1" dirty="0" err="1">
                <a:solidFill>
                  <a:schemeClr val="tx1"/>
                </a:solidFill>
              </a:rPr>
              <a:t>Green</a:t>
            </a:r>
            <a:r>
              <a:rPr lang="hu-HU" sz="2000" b="1" dirty="0">
                <a:solidFill>
                  <a:schemeClr val="tx1"/>
                </a:solidFill>
              </a:rPr>
              <a:t> Public </a:t>
            </a:r>
            <a:r>
              <a:rPr lang="hu-HU" sz="2000" b="1" dirty="0" err="1">
                <a:solidFill>
                  <a:schemeClr val="tx1"/>
                </a:solidFill>
              </a:rPr>
              <a:t>Procurement</a:t>
            </a:r>
            <a:r>
              <a:rPr lang="hu-HU" sz="2000" b="1" dirty="0">
                <a:solidFill>
                  <a:schemeClr val="tx1"/>
                </a:solidFill>
              </a:rPr>
              <a:t>, GPP)</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9254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A GPP létrejöttének háttere, a fogalom meghatározása</a:t>
            </a:r>
            <a:endParaRPr lang="hu-HU" sz="2000" dirty="0">
              <a:latin typeface="+mj-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34480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3923928" y="1703985"/>
            <a:ext cx="4968552" cy="2301079"/>
          </a:xfrm>
          <a:prstGeom prst="rect">
            <a:avLst/>
          </a:prstGeom>
        </p:spPr>
        <p:txBody>
          <a:bodyPr wrap="square">
            <a:spAutoFit/>
          </a:bodyPr>
          <a:lstStyle/>
          <a:p>
            <a:pPr algn="just">
              <a:lnSpc>
                <a:spcPct val="115000"/>
              </a:lnSpc>
              <a:spcAft>
                <a:spcPts val="1000"/>
              </a:spcAft>
            </a:pPr>
            <a:r>
              <a:rPr lang="hu-HU" sz="1400" dirty="0">
                <a:ea typeface="Calibri"/>
                <a:cs typeface="Times New Roman"/>
              </a:rPr>
              <a:t>Nemzetközi szinten az EU ma vezető szerepet játszik a kulcsfontosságú nemzetközi környezetvédelmi megállapodások és egyezmények előkészítésében, elfogadtatásában és bevezetésében. 2005. évben a Bizottság kiadta a „Zöld közbeszerzés!”  című kézikönyvét (a továbbiakban: </a:t>
            </a:r>
            <a:r>
              <a:rPr lang="hu-HU" sz="1400" b="1" dirty="0">
                <a:ea typeface="Calibri"/>
                <a:cs typeface="Times New Roman"/>
              </a:rPr>
              <a:t>Kézikönyv)</a:t>
            </a:r>
            <a:r>
              <a:rPr lang="hu-HU" sz="1400" dirty="0">
                <a:ea typeface="Calibri"/>
                <a:cs typeface="Times New Roman"/>
              </a:rPr>
              <a:t>, amely 2016. év áprilisában már 3. kiadásban látott napvilágot. A kézikönyv a 2014. évi közbeszerzési irányelvek, közöttük a már hivatkozott </a:t>
            </a:r>
            <a:r>
              <a:rPr lang="hu-HU" sz="1400" b="1" dirty="0">
                <a:ea typeface="Calibri"/>
                <a:cs typeface="Times New Roman"/>
              </a:rPr>
              <a:t>Irányelv</a:t>
            </a:r>
            <a:r>
              <a:rPr lang="hu-HU" sz="1400" dirty="0">
                <a:ea typeface="Calibri"/>
                <a:cs typeface="Times New Roman"/>
              </a:rPr>
              <a:t> szerinti zöld közbeszerzés lehetőségeit mutatja be. </a:t>
            </a:r>
          </a:p>
        </p:txBody>
      </p:sp>
      <p:sp>
        <p:nvSpPr>
          <p:cNvPr id="7" name="Téglalap 6"/>
          <p:cNvSpPr/>
          <p:nvPr/>
        </p:nvSpPr>
        <p:spPr>
          <a:xfrm>
            <a:off x="916360" y="4345890"/>
            <a:ext cx="7976120" cy="1459374"/>
          </a:xfrm>
          <a:prstGeom prst="rect">
            <a:avLst/>
          </a:prstGeom>
        </p:spPr>
        <p:txBody>
          <a:bodyPr wrap="square">
            <a:spAutoFit/>
          </a:bodyPr>
          <a:lstStyle/>
          <a:p>
            <a:pPr algn="just">
              <a:lnSpc>
                <a:spcPct val="115000"/>
              </a:lnSpc>
              <a:spcAft>
                <a:spcPts val="1000"/>
              </a:spcAft>
            </a:pPr>
            <a:r>
              <a:rPr lang="hu-HU" sz="1400" dirty="0"/>
              <a:t>A zöld közbeszerzés (GPP</a:t>
            </a:r>
            <a:r>
              <a:rPr lang="hu-HU" sz="1400" dirty="0">
                <a:solidFill>
                  <a:srgbClr val="002060"/>
                </a:solidFill>
              </a:rPr>
              <a:t>, a </a:t>
            </a:r>
            <a:r>
              <a:rPr lang="hu-HU" sz="1400" dirty="0"/>
              <a:t>továbbiakban: </a:t>
            </a:r>
            <a:r>
              <a:rPr lang="hu-HU" sz="1400" b="1" dirty="0"/>
              <a:t>Zöld közbeszerzés</a:t>
            </a:r>
            <a:r>
              <a:rPr lang="hu-HU" sz="1400" dirty="0"/>
              <a:t>) fontos eszköze az </a:t>
            </a:r>
            <a:r>
              <a:rPr lang="hu-HU" sz="1400" dirty="0" err="1"/>
              <a:t>éghajlatváltozási</a:t>
            </a:r>
            <a:r>
              <a:rPr lang="hu-HU" sz="1400" dirty="0"/>
              <a:t>, az erőforrás-felhasználási és a fenntartható fogyasztási és termelési környezetvédelmi célok megvalósításának, elsősorban az európai közszféra által az áruk és szolgáltatások beszerzésére költött összegek fontosságából adódóan. </a:t>
            </a:r>
          </a:p>
          <a:p>
            <a:pPr algn="just">
              <a:lnSpc>
                <a:spcPct val="115000"/>
              </a:lnSpc>
              <a:spcAft>
                <a:spcPts val="1000"/>
              </a:spcAft>
            </a:pPr>
            <a:r>
              <a:rPr lang="hu-HU" sz="1400" dirty="0"/>
              <a:t>A </a:t>
            </a:r>
            <a:r>
              <a:rPr lang="hu-HU" sz="1400" b="1" dirty="0"/>
              <a:t>Zöld közbeszerzés </a:t>
            </a:r>
            <a:r>
              <a:rPr lang="hu-HU" sz="1400" dirty="0"/>
              <a:t>a fenntarthatóság egyik hangsúlyozott eszköze.</a:t>
            </a:r>
          </a:p>
        </p:txBody>
      </p:sp>
    </p:spTree>
    <p:extLst>
      <p:ext uri="{BB962C8B-B14F-4D97-AF65-F5344CB8AC3E}">
        <p14:creationId xmlns:p14="http://schemas.microsoft.com/office/powerpoint/2010/main" val="23208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59" y="2708920"/>
            <a:ext cx="3672408" cy="369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801" y="1568740"/>
            <a:ext cx="11525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683568" y="1568740"/>
            <a:ext cx="8208912" cy="5109091"/>
          </a:xfrm>
          <a:prstGeom prst="rect">
            <a:avLst/>
          </a:prstGeom>
        </p:spPr>
        <p:txBody>
          <a:bodyPr wrap="square">
            <a:spAutoFit/>
          </a:bodyPr>
          <a:lstStyle/>
          <a:p>
            <a:pPr algn="just"/>
            <a:r>
              <a:rPr lang="hu-HU" sz="1400" b="1" dirty="0">
                <a:ea typeface="Calibri"/>
                <a:cs typeface="Times New Roman"/>
              </a:rPr>
              <a:t>Cél:</a:t>
            </a:r>
          </a:p>
          <a:p>
            <a:pPr algn="just"/>
            <a:r>
              <a:rPr lang="hu-HU" sz="1400" dirty="0">
                <a:ea typeface="Calibri"/>
                <a:cs typeface="Times New Roman"/>
              </a:rPr>
              <a:t>- Megkönnyítse az állami hatóságok számára olyan termékek, szolgáltatások és építési beruházások beszerzését, melyek kisebb mértékben károsítják a környezetet.</a:t>
            </a:r>
          </a:p>
          <a:p>
            <a:pPr algn="just"/>
            <a:r>
              <a:rPr lang="hu-HU" sz="1400" dirty="0">
                <a:ea typeface="Calibri"/>
                <a:cs typeface="Times New Roman"/>
              </a:rPr>
              <a:t>Az előnyök magukban hordozzák az elérni kívánt célokat is:</a:t>
            </a:r>
          </a:p>
          <a:p>
            <a:pPr algn="just"/>
            <a:r>
              <a:rPr lang="hu-HU" sz="1400" b="1" dirty="0">
                <a:ea typeface="Calibri"/>
                <a:cs typeface="Times New Roman"/>
              </a:rPr>
              <a:t>Előnyök:</a:t>
            </a:r>
          </a:p>
          <a:p>
            <a:pPr algn="just"/>
            <a:r>
              <a:rPr lang="hu-HU" sz="1400" dirty="0">
                <a:ea typeface="Calibri"/>
                <a:cs typeface="Times New Roman"/>
              </a:rPr>
              <a:t>- </a:t>
            </a:r>
            <a:r>
              <a:rPr lang="hu-HU" sz="1400" b="1" dirty="0">
                <a:ea typeface="Calibri"/>
                <a:cs typeface="Times New Roman"/>
              </a:rPr>
              <a:t>Környezetbarát termékek beszerzésével az ajánlatkérők közvetlen előnyökre tehetnek szert</a:t>
            </a:r>
            <a:r>
              <a:rPr lang="hu-HU" sz="1400" dirty="0">
                <a:ea typeface="Calibri"/>
                <a:cs typeface="Times New Roman"/>
              </a:rPr>
              <a:t>, a fogyasztóknak pedig közép- és hosszú távon alacsonyabb költségekkel kell számolniuk, még ha az induló költségek magasabbak is az átlagosnál.</a:t>
            </a:r>
          </a:p>
          <a:p>
            <a:pPr algn="just"/>
            <a:r>
              <a:rPr lang="hu-HU" sz="1400" dirty="0">
                <a:ea typeface="Calibri"/>
                <a:cs typeface="Times New Roman"/>
              </a:rPr>
              <a:t>- Az </a:t>
            </a:r>
            <a:r>
              <a:rPr lang="hu-HU" sz="1400" b="1" dirty="0">
                <a:ea typeface="Calibri"/>
                <a:cs typeface="Times New Roman"/>
              </a:rPr>
              <a:t>innováció jelentős motor lehet a piacon, mivel a zöld termékek és szolgáltatások fejlesztéséhez valódi ösztönzőket biztosít</a:t>
            </a:r>
            <a:r>
              <a:rPr lang="hu-HU" sz="1400" dirty="0">
                <a:ea typeface="Calibri"/>
                <a:cs typeface="Times New Roman"/>
              </a:rPr>
              <a:t>, különösen azokban az ágazatokban, ahol a közbeszerzők a piac jelentős részét képviselik (pl. építőipar, egészségügyi szolgáltatások vagy tömegközlekedés).</a:t>
            </a:r>
          </a:p>
          <a:p>
            <a:pPr algn="just"/>
            <a:r>
              <a:rPr lang="hu-HU" sz="1400" dirty="0">
                <a:ea typeface="Calibri"/>
                <a:cs typeface="Times New Roman"/>
              </a:rPr>
              <a:t>- Ha környezetbarát termékek, vagy szolgáltatások beszerzésére kerül sor, akkor azok </a:t>
            </a:r>
            <a:r>
              <a:rPr lang="hu-HU" sz="1400" b="1" dirty="0">
                <a:ea typeface="Calibri"/>
                <a:cs typeface="Times New Roman"/>
              </a:rPr>
              <a:t>kisebb mértékű környezetterhelése</a:t>
            </a:r>
            <a:r>
              <a:rPr lang="hu-HU" sz="1400" dirty="0">
                <a:ea typeface="Calibri"/>
                <a:cs typeface="Times New Roman"/>
              </a:rPr>
              <a:t> hozzájárulhat a már meglévő környezetvédelmi célok teljesítéséhez.</a:t>
            </a:r>
          </a:p>
          <a:p>
            <a:pPr algn="just"/>
            <a:r>
              <a:rPr lang="hu-HU" sz="1400" dirty="0">
                <a:ea typeface="Calibri"/>
                <a:cs typeface="Times New Roman"/>
              </a:rPr>
              <a:t>- A környezetvédelmi szempontok beépítése a beszerzési folyamatokba jelentős piaci tényező is. Az árukra, szolgáltatásokra és munkálatokra irányuló kormányzati kiadások az Unió GDP-jének körülbelül 14%-át teszik ki: ez évente mintegy 1,8 trillió EUR-t tesz ki. Amennyiben vásárlóerejük olyan árukra, szolgáltatásokra és munkálatokra irányul, amelyeknek kevésbé jelentős a környezeti hatása, akkor nagymértékben </a:t>
            </a:r>
            <a:r>
              <a:rPr lang="hu-HU" sz="1400" b="1" dirty="0">
                <a:ea typeface="Calibri"/>
                <a:cs typeface="Times New Roman"/>
              </a:rPr>
              <a:t>hozzájárulhatnak a helyi, regionális, nemzeti és nemzetközi fenntarthatósági célkitűzések eléréséhez.</a:t>
            </a:r>
          </a:p>
          <a:p>
            <a:pPr algn="just"/>
            <a:r>
              <a:rPr lang="hu-HU" sz="1400" dirty="0">
                <a:ea typeface="Calibri"/>
                <a:cs typeface="Times New Roman"/>
              </a:rPr>
              <a:t>- </a:t>
            </a:r>
            <a:r>
              <a:rPr lang="hu-HU" sz="1400" b="1" dirty="0">
                <a:ea typeface="Calibri"/>
                <a:cs typeface="Times New Roman"/>
              </a:rPr>
              <a:t>Környezeti hatások közvetlen csökkentése</a:t>
            </a:r>
            <a:r>
              <a:rPr lang="hu-HU" sz="1400" dirty="0">
                <a:ea typeface="Calibri"/>
                <a:cs typeface="Times New Roman"/>
              </a:rPr>
              <a:t>. A zöld termékek beszerzésével és felhasználásával az ajánlatkérők közvetlenül csökkenthetik az esetlegesen fellépő környezeti hatásokat.</a:t>
            </a:r>
          </a:p>
          <a:p>
            <a:pPr algn="just"/>
            <a:r>
              <a:rPr lang="hu-HU" sz="1400" dirty="0">
                <a:ea typeface="Calibri"/>
                <a:cs typeface="Times New Roman"/>
              </a:rPr>
              <a:t>- </a:t>
            </a:r>
            <a:r>
              <a:rPr lang="hu-HU" sz="1400" b="1" dirty="0">
                <a:ea typeface="Calibri"/>
                <a:cs typeface="Times New Roman"/>
              </a:rPr>
              <a:t>Példamutatás, illetve az etikai hozzáállás</a:t>
            </a:r>
            <a:r>
              <a:rPr lang="hu-HU" dirty="0">
                <a:ea typeface="Calibri"/>
                <a:cs typeface="Times New Roman"/>
              </a:rPr>
              <a:t>.</a:t>
            </a:r>
          </a:p>
        </p:txBody>
      </p:sp>
      <p:sp>
        <p:nvSpPr>
          <p:cNvPr id="4" name="Téglalap 3"/>
          <p:cNvSpPr/>
          <p:nvPr/>
        </p:nvSpPr>
        <p:spPr>
          <a:xfrm>
            <a:off x="683568" y="260648"/>
            <a:ext cx="8208912" cy="1135360"/>
          </a:xfrm>
          <a:prstGeom prst="rect">
            <a:avLst/>
          </a:prstGeom>
          <a:solidFill>
            <a:srgbClr val="90C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197768"/>
            <a:ext cx="8229600" cy="1143000"/>
          </a:xfrm>
        </p:spPr>
        <p:txBody>
          <a:bodyPr>
            <a:normAutofit/>
          </a:bodyPr>
          <a:lstStyle/>
          <a:p>
            <a:pPr algn="ctr"/>
            <a:r>
              <a:rPr lang="hu-HU" sz="2000" b="1" dirty="0">
                <a:solidFill>
                  <a:schemeClr val="tx1"/>
                </a:solidFill>
              </a:rPr>
              <a:t>II.„ZÖLD KÖZBESZERZÉS”</a:t>
            </a:r>
            <a:br>
              <a:rPr lang="hu-HU" sz="2000" b="1" dirty="0">
                <a:solidFill>
                  <a:schemeClr val="tx1"/>
                </a:solidFill>
              </a:rPr>
            </a:br>
            <a:r>
              <a:rPr lang="hu-HU" sz="2000" b="1" dirty="0">
                <a:solidFill>
                  <a:schemeClr val="tx1"/>
                </a:solidFill>
              </a:rPr>
              <a:t>(</a:t>
            </a:r>
            <a:r>
              <a:rPr lang="hu-HU" sz="2000" b="1" dirty="0" err="1">
                <a:solidFill>
                  <a:schemeClr val="tx1"/>
                </a:solidFill>
              </a:rPr>
              <a:t>Green</a:t>
            </a:r>
            <a:r>
              <a:rPr lang="hu-HU" sz="2000" b="1" dirty="0">
                <a:solidFill>
                  <a:schemeClr val="tx1"/>
                </a:solidFill>
              </a:rPr>
              <a:t> Public </a:t>
            </a:r>
            <a:r>
              <a:rPr lang="hu-HU" sz="2000" b="1" dirty="0" err="1">
                <a:solidFill>
                  <a:schemeClr val="tx1"/>
                </a:solidFill>
              </a:rPr>
              <a:t>Procurement</a:t>
            </a:r>
            <a:r>
              <a:rPr lang="hu-HU" sz="2000" b="1" dirty="0">
                <a:solidFill>
                  <a:schemeClr val="tx1"/>
                </a:solidFill>
              </a:rPr>
              <a:t>, GPP)</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9254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A Kézikönyvben megfogalmazott célok, előnyök bemutatása</a:t>
            </a:r>
            <a:endParaRPr lang="hu-HU" sz="2000" dirty="0">
              <a:latin typeface="+mj-lt"/>
            </a:endParaRPr>
          </a:p>
        </p:txBody>
      </p:sp>
    </p:spTree>
    <p:extLst>
      <p:ext uri="{BB962C8B-B14F-4D97-AF65-F5344CB8AC3E}">
        <p14:creationId xmlns:p14="http://schemas.microsoft.com/office/powerpoint/2010/main" val="152168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3568" y="260648"/>
            <a:ext cx="8208912" cy="1368152"/>
          </a:xfrm>
          <a:prstGeom prst="rect">
            <a:avLst/>
          </a:prstGeom>
          <a:solidFill>
            <a:srgbClr val="90C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197768"/>
            <a:ext cx="8229600" cy="1143000"/>
          </a:xfrm>
        </p:spPr>
        <p:txBody>
          <a:bodyPr>
            <a:normAutofit/>
          </a:bodyPr>
          <a:lstStyle/>
          <a:p>
            <a:pPr algn="ctr"/>
            <a:r>
              <a:rPr lang="hu-HU" sz="2000" b="1" dirty="0">
                <a:solidFill>
                  <a:schemeClr val="tx1"/>
                </a:solidFill>
              </a:rPr>
              <a:t>II.„ZÖLD KÖZBESZERZÉS”</a:t>
            </a:r>
            <a:br>
              <a:rPr lang="hu-HU" sz="2000" b="1" dirty="0">
                <a:solidFill>
                  <a:schemeClr val="tx1"/>
                </a:solidFill>
              </a:rPr>
            </a:br>
            <a:r>
              <a:rPr lang="hu-HU" sz="2000" b="1" dirty="0">
                <a:solidFill>
                  <a:schemeClr val="tx1"/>
                </a:solidFill>
              </a:rPr>
              <a:t>(</a:t>
            </a:r>
            <a:r>
              <a:rPr lang="hu-HU" sz="2000" b="1" dirty="0" err="1">
                <a:solidFill>
                  <a:schemeClr val="tx1"/>
                </a:solidFill>
              </a:rPr>
              <a:t>Green</a:t>
            </a:r>
            <a:r>
              <a:rPr lang="hu-HU" sz="2000" b="1" dirty="0">
                <a:solidFill>
                  <a:schemeClr val="tx1"/>
                </a:solidFill>
              </a:rPr>
              <a:t> Public </a:t>
            </a:r>
            <a:r>
              <a:rPr lang="hu-HU" sz="2000" b="1" dirty="0" err="1">
                <a:solidFill>
                  <a:schemeClr val="tx1"/>
                </a:solidFill>
              </a:rPr>
              <a:t>Procurement</a:t>
            </a:r>
            <a:r>
              <a:rPr lang="hu-HU" sz="2000" b="1" dirty="0">
                <a:solidFill>
                  <a:schemeClr val="tx1"/>
                </a:solidFill>
              </a:rPr>
              <a:t>, GPP)</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9254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A Kézikönyvben, illetve az Irányelvben szereplő elvárások, érvényre juttatása a közbeszerzési eljárásokban</a:t>
            </a:r>
            <a:endParaRPr lang="hu-HU" sz="2000" dirty="0">
              <a:latin typeface="+mj-lt"/>
            </a:endParaRPr>
          </a:p>
        </p:txBody>
      </p:sp>
      <p:sp>
        <p:nvSpPr>
          <p:cNvPr id="16" name="Lekerekített téglalap 15"/>
          <p:cNvSpPr/>
          <p:nvPr/>
        </p:nvSpPr>
        <p:spPr>
          <a:xfrm>
            <a:off x="1764048" y="2133056"/>
            <a:ext cx="3240000" cy="1800000"/>
          </a:xfrm>
          <a:prstGeom prst="roundRect">
            <a:avLst/>
          </a:prstGeom>
          <a:solidFill>
            <a:srgbClr val="98C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Lekerekített téglalap 17"/>
          <p:cNvSpPr/>
          <p:nvPr/>
        </p:nvSpPr>
        <p:spPr>
          <a:xfrm>
            <a:off x="5148424" y="2133056"/>
            <a:ext cx="3240000" cy="1800000"/>
          </a:xfrm>
          <a:prstGeom prst="roundRect">
            <a:avLst/>
          </a:prstGeom>
          <a:solidFill>
            <a:srgbClr val="3BC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Lekerekített téglalap 18"/>
          <p:cNvSpPr/>
          <p:nvPr/>
        </p:nvSpPr>
        <p:spPr>
          <a:xfrm>
            <a:off x="1764048" y="4077272"/>
            <a:ext cx="3240000" cy="1800000"/>
          </a:xfrm>
          <a:prstGeom prst="roundRect">
            <a:avLst/>
          </a:prstGeom>
          <a:solidFill>
            <a:srgbClr val="40C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Lekerekített téglalap 19"/>
          <p:cNvSpPr/>
          <p:nvPr/>
        </p:nvSpPr>
        <p:spPr>
          <a:xfrm>
            <a:off x="5148424" y="4077272"/>
            <a:ext cx="3240000" cy="1800000"/>
          </a:xfrm>
          <a:prstGeom prst="roundRect">
            <a:avLst/>
          </a:prstGeom>
          <a:solidFill>
            <a:srgbClr val="3A9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p:cNvSpPr/>
          <p:nvPr/>
        </p:nvSpPr>
        <p:spPr>
          <a:xfrm>
            <a:off x="1403648" y="1772816"/>
            <a:ext cx="720000" cy="720000"/>
          </a:xfrm>
          <a:prstGeom prst="ellipse">
            <a:avLst/>
          </a:prstGeom>
          <a:solidFill>
            <a:srgbClr val="98CB4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p:cNvSpPr/>
          <p:nvPr/>
        </p:nvSpPr>
        <p:spPr>
          <a:xfrm>
            <a:off x="8028384" y="1772816"/>
            <a:ext cx="720000" cy="720000"/>
          </a:xfrm>
          <a:prstGeom prst="ellipse">
            <a:avLst/>
          </a:prstGeom>
          <a:solidFill>
            <a:srgbClr val="3BC7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p:cNvSpPr/>
          <p:nvPr/>
        </p:nvSpPr>
        <p:spPr>
          <a:xfrm>
            <a:off x="1403648" y="5517312"/>
            <a:ext cx="720000" cy="720000"/>
          </a:xfrm>
          <a:prstGeom prst="ellipse">
            <a:avLst/>
          </a:prstGeom>
          <a:solidFill>
            <a:srgbClr val="40C59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p:cNvSpPr/>
          <p:nvPr/>
        </p:nvSpPr>
        <p:spPr>
          <a:xfrm>
            <a:off x="8028384" y="5517232"/>
            <a:ext cx="720000" cy="720000"/>
          </a:xfrm>
          <a:prstGeom prst="ellipse">
            <a:avLst/>
          </a:prstGeom>
          <a:solidFill>
            <a:srgbClr val="3A96C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p:cNvSpPr/>
          <p:nvPr/>
        </p:nvSpPr>
        <p:spPr>
          <a:xfrm>
            <a:off x="4212160" y="3101683"/>
            <a:ext cx="1800000" cy="180000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1571127" y="1871206"/>
            <a:ext cx="385042" cy="523220"/>
          </a:xfrm>
          <a:prstGeom prst="rect">
            <a:avLst/>
          </a:prstGeom>
        </p:spPr>
        <p:txBody>
          <a:bodyPr wrap="none">
            <a:spAutoFit/>
          </a:bodyPr>
          <a:lstStyle/>
          <a:p>
            <a:r>
              <a:rPr lang="hu-HU" sz="2800" b="1" dirty="0">
                <a:solidFill>
                  <a:schemeClr val="bg1"/>
                </a:solidFill>
              </a:rPr>
              <a:t>1</a:t>
            </a:r>
            <a:endParaRPr lang="hu-HU" sz="2800" dirty="0">
              <a:solidFill>
                <a:schemeClr val="bg1"/>
              </a:solidFill>
            </a:endParaRPr>
          </a:p>
        </p:txBody>
      </p:sp>
      <p:sp>
        <p:nvSpPr>
          <p:cNvPr id="28" name="Téglalap 27"/>
          <p:cNvSpPr/>
          <p:nvPr/>
        </p:nvSpPr>
        <p:spPr>
          <a:xfrm>
            <a:off x="8195863" y="1871206"/>
            <a:ext cx="385042" cy="523220"/>
          </a:xfrm>
          <a:prstGeom prst="rect">
            <a:avLst/>
          </a:prstGeom>
        </p:spPr>
        <p:txBody>
          <a:bodyPr wrap="none">
            <a:spAutoFit/>
          </a:bodyPr>
          <a:lstStyle/>
          <a:p>
            <a:r>
              <a:rPr lang="hu-HU" sz="2800" b="1" dirty="0">
                <a:solidFill>
                  <a:schemeClr val="bg1"/>
                </a:solidFill>
              </a:rPr>
              <a:t>2</a:t>
            </a:r>
          </a:p>
        </p:txBody>
      </p:sp>
      <p:sp>
        <p:nvSpPr>
          <p:cNvPr id="29" name="Téglalap 28"/>
          <p:cNvSpPr/>
          <p:nvPr/>
        </p:nvSpPr>
        <p:spPr>
          <a:xfrm>
            <a:off x="1571527" y="5615622"/>
            <a:ext cx="385042" cy="523220"/>
          </a:xfrm>
          <a:prstGeom prst="rect">
            <a:avLst/>
          </a:prstGeom>
        </p:spPr>
        <p:txBody>
          <a:bodyPr wrap="none">
            <a:spAutoFit/>
          </a:bodyPr>
          <a:lstStyle/>
          <a:p>
            <a:r>
              <a:rPr lang="hu-HU" sz="2800" b="1" dirty="0">
                <a:solidFill>
                  <a:schemeClr val="bg1"/>
                </a:solidFill>
              </a:rPr>
              <a:t>3</a:t>
            </a:r>
          </a:p>
        </p:txBody>
      </p:sp>
      <p:sp>
        <p:nvSpPr>
          <p:cNvPr id="30" name="Téglalap 29"/>
          <p:cNvSpPr/>
          <p:nvPr/>
        </p:nvSpPr>
        <p:spPr>
          <a:xfrm>
            <a:off x="8195903" y="5615702"/>
            <a:ext cx="385042" cy="523220"/>
          </a:xfrm>
          <a:prstGeom prst="rect">
            <a:avLst/>
          </a:prstGeom>
        </p:spPr>
        <p:txBody>
          <a:bodyPr wrap="none">
            <a:spAutoFit/>
          </a:bodyPr>
          <a:lstStyle/>
          <a:p>
            <a:r>
              <a:rPr lang="hu-HU" sz="2800" b="1" dirty="0">
                <a:solidFill>
                  <a:schemeClr val="bg1"/>
                </a:solidFill>
              </a:rPr>
              <a:t>4</a:t>
            </a:r>
          </a:p>
        </p:txBody>
      </p:sp>
      <p:sp>
        <p:nvSpPr>
          <p:cNvPr id="21" name="Téglalap 20"/>
          <p:cNvSpPr/>
          <p:nvPr/>
        </p:nvSpPr>
        <p:spPr>
          <a:xfrm>
            <a:off x="-1140635" y="3429000"/>
            <a:ext cx="4301864" cy="738664"/>
          </a:xfrm>
          <a:prstGeom prst="rect">
            <a:avLst/>
          </a:prstGeom>
          <a:scene3d>
            <a:camera prst="orthographicFront">
              <a:rot lat="0" lon="0" rev="5400000"/>
            </a:camera>
            <a:lightRig rig="threePt" dir="t"/>
          </a:scene3d>
        </p:spPr>
        <p:txBody>
          <a:bodyPr wrap="square">
            <a:spAutoFit/>
          </a:bodyPr>
          <a:lstStyle/>
          <a:p>
            <a:pPr algn="ctr"/>
            <a:r>
              <a:rPr lang="hu-HU" sz="1400" dirty="0">
                <a:ea typeface="Calibri"/>
                <a:cs typeface="Times New Roman"/>
              </a:rPr>
              <a:t>A GPP </a:t>
            </a:r>
            <a:r>
              <a:rPr lang="hu-HU" sz="1400" b="1" dirty="0">
                <a:ea typeface="Calibri"/>
                <a:cs typeface="Times New Roman"/>
              </a:rPr>
              <a:t>követelmények négy kategóriába </a:t>
            </a:r>
            <a:r>
              <a:rPr lang="hu-HU" sz="1400" dirty="0">
                <a:ea typeface="Calibri"/>
                <a:cs typeface="Times New Roman"/>
              </a:rPr>
              <a:t>sorolhatók, amelyek visszaköszönnek a hatályos </a:t>
            </a:r>
            <a:r>
              <a:rPr lang="hu-HU" sz="1400" dirty="0" err="1">
                <a:ea typeface="Calibri"/>
                <a:cs typeface="Times New Roman"/>
              </a:rPr>
              <a:t>Kbt.-ben</a:t>
            </a:r>
            <a:r>
              <a:rPr lang="hu-HU" sz="1400" dirty="0">
                <a:ea typeface="Calibri"/>
                <a:cs typeface="Times New Roman"/>
              </a:rPr>
              <a:t>, illetve végrehajtási rendeleteiben.</a:t>
            </a:r>
            <a:endParaRPr lang="hu-HU" sz="1400" dirty="0"/>
          </a:p>
        </p:txBody>
      </p:sp>
      <p:sp>
        <p:nvSpPr>
          <p:cNvPr id="22" name="Téglalap 21"/>
          <p:cNvSpPr/>
          <p:nvPr/>
        </p:nvSpPr>
        <p:spPr>
          <a:xfrm>
            <a:off x="2151348" y="2116013"/>
            <a:ext cx="2780692" cy="1600438"/>
          </a:xfrm>
          <a:prstGeom prst="rect">
            <a:avLst/>
          </a:prstGeom>
        </p:spPr>
        <p:txBody>
          <a:bodyPr wrap="square">
            <a:spAutoFit/>
          </a:bodyPr>
          <a:lstStyle/>
          <a:p>
            <a:r>
              <a:rPr lang="hu-HU" sz="1400" b="1" dirty="0"/>
              <a:t>A szerződésben előírt kötelezettségek meghatározása (beszerzés tárgya, műszaki leírás {</a:t>
            </a:r>
            <a:r>
              <a:rPr lang="hu-HU" sz="1400" b="1" i="1" dirty="0"/>
              <a:t>Kbt. 59. § (1) bekezdés, 321/2015. (X.30) Korm. rendelet </a:t>
            </a:r>
          </a:p>
          <a:p>
            <a:r>
              <a:rPr lang="hu-HU" sz="1400" b="1" i="1" dirty="0"/>
              <a:t>46. §, 47. §</a:t>
            </a:r>
            <a:r>
              <a:rPr lang="hu-HU" sz="1400" b="1" dirty="0"/>
              <a:t>})</a:t>
            </a:r>
          </a:p>
        </p:txBody>
      </p:sp>
      <p:sp>
        <p:nvSpPr>
          <p:cNvPr id="33" name="Téglalap 32"/>
          <p:cNvSpPr/>
          <p:nvPr/>
        </p:nvSpPr>
        <p:spPr>
          <a:xfrm>
            <a:off x="5391708" y="2132856"/>
            <a:ext cx="2780692" cy="954107"/>
          </a:xfrm>
          <a:prstGeom prst="rect">
            <a:avLst/>
          </a:prstGeom>
        </p:spPr>
        <p:txBody>
          <a:bodyPr wrap="square">
            <a:spAutoFit/>
          </a:bodyPr>
          <a:lstStyle/>
          <a:p>
            <a:r>
              <a:rPr lang="hu-HU" sz="1400" b="1" dirty="0"/>
              <a:t>Az ajánlattevők kizárása, kiválasztása (kizáró okok {Kbt. 63. § (2) bekezdés}), alkalmassági szempontok)</a:t>
            </a:r>
          </a:p>
        </p:txBody>
      </p:sp>
      <p:sp>
        <p:nvSpPr>
          <p:cNvPr id="27" name="Téglalap 26"/>
          <p:cNvSpPr/>
          <p:nvPr/>
        </p:nvSpPr>
        <p:spPr>
          <a:xfrm>
            <a:off x="2123648" y="4509120"/>
            <a:ext cx="2232328" cy="954107"/>
          </a:xfrm>
          <a:prstGeom prst="rect">
            <a:avLst/>
          </a:prstGeom>
        </p:spPr>
        <p:txBody>
          <a:bodyPr wrap="square">
            <a:spAutoFit/>
          </a:bodyPr>
          <a:lstStyle/>
          <a:p>
            <a:r>
              <a:rPr lang="hu-HU" sz="1400" b="1" dirty="0"/>
              <a:t>Értékelési szempontok / a szerződés odaítélése {</a:t>
            </a:r>
            <a:r>
              <a:rPr lang="hu-HU" sz="1400" b="1" i="1" dirty="0"/>
              <a:t>Kbt. 76. § (2) bekezdés b)</a:t>
            </a:r>
            <a:r>
              <a:rPr lang="hu-HU" sz="1400" b="1" i="1" dirty="0" err="1"/>
              <a:t>-c</a:t>
            </a:r>
            <a:r>
              <a:rPr lang="hu-HU" sz="1400" b="1" i="1" dirty="0"/>
              <a:t>)</a:t>
            </a:r>
            <a:r>
              <a:rPr lang="hu-HU" sz="1400" b="1" dirty="0"/>
              <a:t>}</a:t>
            </a:r>
          </a:p>
        </p:txBody>
      </p:sp>
      <p:sp>
        <p:nvSpPr>
          <p:cNvPr id="31" name="Téglalap 30"/>
          <p:cNvSpPr/>
          <p:nvPr/>
        </p:nvSpPr>
        <p:spPr>
          <a:xfrm>
            <a:off x="5391708" y="4941168"/>
            <a:ext cx="2804195" cy="523220"/>
          </a:xfrm>
          <a:prstGeom prst="rect">
            <a:avLst/>
          </a:prstGeom>
        </p:spPr>
        <p:txBody>
          <a:bodyPr wrap="square">
            <a:spAutoFit/>
          </a:bodyPr>
          <a:lstStyle/>
          <a:p>
            <a:r>
              <a:rPr lang="hu-HU" sz="1400" b="1" dirty="0"/>
              <a:t>A szerződés szerinti teljesítési feltételek</a:t>
            </a:r>
          </a:p>
        </p:txBody>
      </p:sp>
      <p:sp>
        <p:nvSpPr>
          <p:cNvPr id="7168" name="Téglalap 7167"/>
          <p:cNvSpPr/>
          <p:nvPr/>
        </p:nvSpPr>
        <p:spPr>
          <a:xfrm>
            <a:off x="3923928" y="3717032"/>
            <a:ext cx="2376065" cy="587853"/>
          </a:xfrm>
          <a:prstGeom prst="rect">
            <a:avLst/>
          </a:prstGeom>
        </p:spPr>
        <p:txBody>
          <a:bodyPr wrap="square">
            <a:spAutoFit/>
          </a:bodyPr>
          <a:lstStyle/>
          <a:p>
            <a:pPr algn="ctr">
              <a:lnSpc>
                <a:spcPct val="115000"/>
              </a:lnSpc>
              <a:spcAft>
                <a:spcPts val="1000"/>
              </a:spcAft>
            </a:pPr>
            <a:r>
              <a:rPr lang="hu-HU" sz="1400" b="1" dirty="0" err="1"/>
              <a:t>Nyomonkövetés</a:t>
            </a:r>
            <a:r>
              <a:rPr lang="hu-HU" sz="1400" b="1" dirty="0"/>
              <a:t> fontossága!</a:t>
            </a:r>
          </a:p>
        </p:txBody>
      </p:sp>
    </p:spTree>
    <p:extLst>
      <p:ext uri="{BB962C8B-B14F-4D97-AF65-F5344CB8AC3E}">
        <p14:creationId xmlns:p14="http://schemas.microsoft.com/office/powerpoint/2010/main" val="143313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3568" y="260648"/>
            <a:ext cx="8208912" cy="1135360"/>
          </a:xfrm>
          <a:prstGeom prst="rect">
            <a:avLst/>
          </a:prstGeom>
          <a:solidFill>
            <a:srgbClr val="F9A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197768"/>
            <a:ext cx="8229600" cy="1143000"/>
          </a:xfrm>
        </p:spPr>
        <p:txBody>
          <a:bodyPr>
            <a:normAutofit/>
          </a:bodyPr>
          <a:lstStyle/>
          <a:p>
            <a:pPr algn="ctr"/>
            <a:r>
              <a:rPr lang="hu-HU" sz="2000" b="1" dirty="0">
                <a:solidFill>
                  <a:schemeClr val="tx1"/>
                </a:solidFill>
              </a:rPr>
              <a:t>III. ÉLETCIKLUSKÖLTSÉG, MINT AZ IRÁNYELVBEN HANGSÚLYOZOTT KIVÁLASZTÁSI SZEMPONT</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9254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A </a:t>
            </a:r>
            <a:r>
              <a:rPr lang="hu-HU" sz="2000" b="1" dirty="0">
                <a:solidFill>
                  <a:schemeClr val="tx1"/>
                </a:solidFill>
              </a:rPr>
              <a:t>fenntartható növekedést támogató értékelési szempont</a:t>
            </a:r>
          </a:p>
        </p:txBody>
      </p:sp>
      <p:sp>
        <p:nvSpPr>
          <p:cNvPr id="10" name="Ellipszis 9"/>
          <p:cNvSpPr/>
          <p:nvPr/>
        </p:nvSpPr>
        <p:spPr>
          <a:xfrm>
            <a:off x="683568" y="1556792"/>
            <a:ext cx="1440160" cy="1440160"/>
          </a:xfrm>
          <a:prstGeom prst="ellipse">
            <a:avLst/>
          </a:prstGeom>
          <a:solidFill>
            <a:schemeClr val="accent3">
              <a:lumMod val="75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p:cNvSpPr/>
          <p:nvPr/>
        </p:nvSpPr>
        <p:spPr>
          <a:xfrm>
            <a:off x="2555776" y="1556792"/>
            <a:ext cx="1440000" cy="1440000"/>
          </a:xfrm>
          <a:prstGeom prst="ellipse">
            <a:avLst/>
          </a:prstGeom>
          <a:solidFill>
            <a:schemeClr val="accent3">
              <a:lumMod val="75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p:cNvSpPr/>
          <p:nvPr/>
        </p:nvSpPr>
        <p:spPr>
          <a:xfrm>
            <a:off x="7596336" y="1556792"/>
            <a:ext cx="1440000" cy="1440000"/>
          </a:xfrm>
          <a:prstGeom prst="ellipse">
            <a:avLst/>
          </a:prstGeom>
          <a:solidFill>
            <a:schemeClr val="accent3">
              <a:lumMod val="75000"/>
            </a:schemeClr>
          </a:solidFill>
          <a:ln w="1016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3272259" y="1553172"/>
            <a:ext cx="5040000" cy="1440000"/>
          </a:xfrm>
          <a:prstGeom prst="rect">
            <a:avLst/>
          </a:prstGeom>
          <a:solidFill>
            <a:schemeClr val="accent3">
              <a:lumMod val="75000"/>
            </a:schemeClr>
          </a:solidFill>
          <a:ln w="1016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 name="Egyenes összekötő 14"/>
          <p:cNvCxnSpPr>
            <a:stCxn id="10" idx="6"/>
            <a:endCxn id="13" idx="2"/>
          </p:cNvCxnSpPr>
          <p:nvPr/>
        </p:nvCxnSpPr>
        <p:spPr>
          <a:xfrm flipV="1">
            <a:off x="2123728" y="2276792"/>
            <a:ext cx="432048" cy="8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Ellipszis 30"/>
          <p:cNvSpPr/>
          <p:nvPr/>
        </p:nvSpPr>
        <p:spPr>
          <a:xfrm>
            <a:off x="683728" y="3212976"/>
            <a:ext cx="1440160" cy="1440160"/>
          </a:xfrm>
          <a:prstGeom prst="ellipse">
            <a:avLst/>
          </a:prstGeom>
          <a:solidFill>
            <a:srgbClr val="105E8C"/>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p:cNvSpPr/>
          <p:nvPr/>
        </p:nvSpPr>
        <p:spPr>
          <a:xfrm>
            <a:off x="2555936" y="3212976"/>
            <a:ext cx="1440000" cy="1440000"/>
          </a:xfrm>
          <a:prstGeom prst="ellipse">
            <a:avLst/>
          </a:prstGeom>
          <a:solidFill>
            <a:srgbClr val="105E8C"/>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p:cNvSpPr/>
          <p:nvPr/>
        </p:nvSpPr>
        <p:spPr>
          <a:xfrm>
            <a:off x="7596496" y="3212976"/>
            <a:ext cx="1440000" cy="1440000"/>
          </a:xfrm>
          <a:prstGeom prst="ellipse">
            <a:avLst/>
          </a:prstGeom>
          <a:solidFill>
            <a:srgbClr val="105E8C"/>
          </a:solidFill>
          <a:ln w="101600">
            <a:solidFill>
              <a:srgbClr val="10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Téglalap 33"/>
          <p:cNvSpPr/>
          <p:nvPr/>
        </p:nvSpPr>
        <p:spPr>
          <a:xfrm>
            <a:off x="3272419" y="3209356"/>
            <a:ext cx="5040000" cy="1440000"/>
          </a:xfrm>
          <a:prstGeom prst="rect">
            <a:avLst/>
          </a:prstGeom>
          <a:solidFill>
            <a:srgbClr val="105E8C"/>
          </a:solidFill>
          <a:ln w="101600">
            <a:solidFill>
              <a:srgbClr val="105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5" name="Egyenes összekötő 34"/>
          <p:cNvCxnSpPr>
            <a:stCxn id="31" idx="6"/>
            <a:endCxn id="32" idx="2"/>
          </p:cNvCxnSpPr>
          <p:nvPr/>
        </p:nvCxnSpPr>
        <p:spPr>
          <a:xfrm flipV="1">
            <a:off x="2123888" y="3932976"/>
            <a:ext cx="432048" cy="8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Ellipszis 35"/>
          <p:cNvSpPr/>
          <p:nvPr/>
        </p:nvSpPr>
        <p:spPr>
          <a:xfrm>
            <a:off x="683568" y="4869160"/>
            <a:ext cx="1440160" cy="1440160"/>
          </a:xfrm>
          <a:prstGeom prst="ellipse">
            <a:avLst/>
          </a:prstGeom>
          <a:solidFill>
            <a:srgbClr val="FF8F29"/>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p:cNvSpPr/>
          <p:nvPr/>
        </p:nvSpPr>
        <p:spPr>
          <a:xfrm>
            <a:off x="2555776" y="4869160"/>
            <a:ext cx="1440000" cy="1440000"/>
          </a:xfrm>
          <a:prstGeom prst="ellipse">
            <a:avLst/>
          </a:prstGeom>
          <a:solidFill>
            <a:srgbClr val="FF8F29"/>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Ellipszis 37"/>
          <p:cNvSpPr/>
          <p:nvPr/>
        </p:nvSpPr>
        <p:spPr>
          <a:xfrm>
            <a:off x="7596336" y="4869160"/>
            <a:ext cx="1440000" cy="1440000"/>
          </a:xfrm>
          <a:prstGeom prst="ellipse">
            <a:avLst/>
          </a:prstGeom>
          <a:solidFill>
            <a:srgbClr val="FF8F29"/>
          </a:solidFill>
          <a:ln w="101600">
            <a:solidFill>
              <a:srgbClr val="FF8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Téglalap 38"/>
          <p:cNvSpPr/>
          <p:nvPr/>
        </p:nvSpPr>
        <p:spPr>
          <a:xfrm>
            <a:off x="3272259" y="4865540"/>
            <a:ext cx="5040000" cy="1440000"/>
          </a:xfrm>
          <a:prstGeom prst="rect">
            <a:avLst/>
          </a:prstGeom>
          <a:solidFill>
            <a:srgbClr val="FF8F29"/>
          </a:solidFill>
          <a:ln w="101600">
            <a:solidFill>
              <a:srgbClr val="FF8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0" name="Egyenes összekötő 39"/>
          <p:cNvCxnSpPr>
            <a:stCxn id="36" idx="6"/>
            <a:endCxn id="37" idx="2"/>
          </p:cNvCxnSpPr>
          <p:nvPr/>
        </p:nvCxnSpPr>
        <p:spPr>
          <a:xfrm flipV="1">
            <a:off x="2123728" y="5589160"/>
            <a:ext cx="432048" cy="8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églalap 28"/>
          <p:cNvSpPr/>
          <p:nvPr/>
        </p:nvSpPr>
        <p:spPr>
          <a:xfrm>
            <a:off x="1138992" y="1888451"/>
            <a:ext cx="529312" cy="769441"/>
          </a:xfrm>
          <a:prstGeom prst="rect">
            <a:avLst/>
          </a:prstGeom>
        </p:spPr>
        <p:txBody>
          <a:bodyPr wrap="none">
            <a:spAutoFit/>
          </a:bodyPr>
          <a:lstStyle/>
          <a:p>
            <a:r>
              <a:rPr lang="hu-HU" sz="4400" b="1" dirty="0">
                <a:solidFill>
                  <a:schemeClr val="bg1"/>
                </a:solidFill>
              </a:rPr>
              <a:t>?</a:t>
            </a:r>
            <a:endParaRPr lang="hu-HU" sz="4400" dirty="0">
              <a:solidFill>
                <a:schemeClr val="bg1"/>
              </a:solidFill>
            </a:endParaRPr>
          </a:p>
        </p:txBody>
      </p:sp>
      <p:sp>
        <p:nvSpPr>
          <p:cNvPr id="30" name="Téglalap 29"/>
          <p:cNvSpPr/>
          <p:nvPr/>
        </p:nvSpPr>
        <p:spPr>
          <a:xfrm>
            <a:off x="3131840" y="1676707"/>
            <a:ext cx="5184656" cy="1200329"/>
          </a:xfrm>
          <a:prstGeom prst="rect">
            <a:avLst/>
          </a:prstGeom>
        </p:spPr>
        <p:txBody>
          <a:bodyPr wrap="square">
            <a:spAutoFit/>
          </a:bodyPr>
          <a:lstStyle/>
          <a:p>
            <a:pPr algn="just"/>
            <a:r>
              <a:rPr lang="hu-HU" sz="1200" b="1" dirty="0">
                <a:solidFill>
                  <a:schemeClr val="bg1"/>
                </a:solidFill>
                <a:ea typeface="Calibri"/>
                <a:cs typeface="Times New Roman"/>
              </a:rPr>
              <a:t>Mit is jelent a fenntartható közbeszerzés?</a:t>
            </a:r>
          </a:p>
          <a:p>
            <a:pPr algn="just"/>
            <a:endParaRPr lang="hu-HU" sz="1200" b="1" dirty="0">
              <a:solidFill>
                <a:schemeClr val="bg1"/>
              </a:solidFill>
              <a:ea typeface="Calibri"/>
              <a:cs typeface="Times New Roman"/>
            </a:endParaRPr>
          </a:p>
          <a:p>
            <a:pPr algn="just"/>
            <a:r>
              <a:rPr lang="hu-HU" sz="1200" b="1" dirty="0">
                <a:solidFill>
                  <a:schemeClr val="bg1"/>
                </a:solidFill>
                <a:ea typeface="Calibri"/>
                <a:cs typeface="Times New Roman"/>
              </a:rPr>
              <a:t>Egy adott ajánlatkérő árukra, szolgáltatásokra és építési beruházásra vonatkozó igényének kielégítése az áruk, szolgáltatások és építési beruházások környezeti, társadalmi és gazdasági hatásának optimalizálásával, az életciklusuk teljes időtartama alatt .</a:t>
            </a:r>
          </a:p>
        </p:txBody>
      </p:sp>
      <p:sp>
        <p:nvSpPr>
          <p:cNvPr id="7168" name="Téglalap 7167"/>
          <p:cNvSpPr/>
          <p:nvPr/>
        </p:nvSpPr>
        <p:spPr>
          <a:xfrm>
            <a:off x="3131840" y="3140968"/>
            <a:ext cx="5877490" cy="1569660"/>
          </a:xfrm>
          <a:prstGeom prst="rect">
            <a:avLst/>
          </a:prstGeom>
        </p:spPr>
        <p:txBody>
          <a:bodyPr wrap="square">
            <a:spAutoFit/>
          </a:bodyPr>
          <a:lstStyle/>
          <a:p>
            <a:pPr algn="just"/>
            <a:r>
              <a:rPr lang="hu-HU" sz="1200" b="1" dirty="0">
                <a:solidFill>
                  <a:schemeClr val="bg1"/>
                </a:solidFill>
                <a:ea typeface="Calibri"/>
                <a:cs typeface="Times New Roman"/>
              </a:rPr>
              <a:t>„Bölcsőtől a sírig” alapelv</a:t>
            </a:r>
          </a:p>
          <a:p>
            <a:pPr algn="just"/>
            <a:r>
              <a:rPr lang="hu-HU" sz="1200" b="1" dirty="0">
                <a:solidFill>
                  <a:schemeClr val="bg1"/>
                </a:solidFill>
                <a:ea typeface="Calibri"/>
                <a:cs typeface="Times New Roman"/>
              </a:rPr>
              <a:t>A környezeti hatásokat nem csak egyetlen fázisban – például a termelés vagy</a:t>
            </a:r>
          </a:p>
          <a:p>
            <a:pPr algn="just"/>
            <a:r>
              <a:rPr lang="hu-HU" sz="1200" b="1" dirty="0">
                <a:solidFill>
                  <a:schemeClr val="bg1"/>
                </a:solidFill>
                <a:ea typeface="Calibri"/>
                <a:cs typeface="Times New Roman"/>
              </a:rPr>
              <a:t>a fogyasztás során –, hanem a ”bölcsőtől a sírig”, azaz a termékek összes életszakaszában figyelembe kell venni. Az életciklus-elemzés a termékek azonos célú összehasonlítása ökológiai és ökonómiai szempontokból.</a:t>
            </a:r>
          </a:p>
          <a:p>
            <a:pPr algn="just"/>
            <a:r>
              <a:rPr lang="hu-HU" sz="1200" b="1" dirty="0">
                <a:solidFill>
                  <a:schemeClr val="bg1"/>
                </a:solidFill>
                <a:ea typeface="Calibri"/>
                <a:cs typeface="Times New Roman"/>
              </a:rPr>
              <a:t>A fenntarthatóság, a fenntartható közbeszerzés elvárásainak egyik leghatékonyabb módszere az életciklus-költség számítás (</a:t>
            </a:r>
            <a:r>
              <a:rPr lang="hu-HU" sz="1200" b="1" dirty="0" err="1">
                <a:solidFill>
                  <a:schemeClr val="bg1"/>
                </a:solidFill>
                <a:ea typeface="Calibri"/>
                <a:cs typeface="Times New Roman"/>
              </a:rPr>
              <a:t>Life-Cycle</a:t>
            </a:r>
            <a:r>
              <a:rPr lang="hu-HU" sz="1200" b="1" dirty="0">
                <a:solidFill>
                  <a:schemeClr val="bg1"/>
                </a:solidFill>
                <a:ea typeface="Calibri"/>
                <a:cs typeface="Times New Roman"/>
              </a:rPr>
              <a:t> </a:t>
            </a:r>
            <a:r>
              <a:rPr lang="hu-HU" sz="1200" b="1" dirty="0" err="1">
                <a:solidFill>
                  <a:schemeClr val="bg1"/>
                </a:solidFill>
                <a:ea typeface="Calibri"/>
                <a:cs typeface="Times New Roman"/>
              </a:rPr>
              <a:t>Costing</a:t>
            </a:r>
            <a:r>
              <a:rPr lang="hu-HU" sz="1200" b="1" dirty="0">
                <a:solidFill>
                  <a:schemeClr val="bg1"/>
                </a:solidFill>
                <a:ea typeface="Calibri"/>
                <a:cs typeface="Times New Roman"/>
              </a:rPr>
              <a:t>, LCC), mint értékelési szempont.</a:t>
            </a:r>
          </a:p>
        </p:txBody>
      </p:sp>
      <p:sp>
        <p:nvSpPr>
          <p:cNvPr id="7169" name="Téglalap 7168"/>
          <p:cNvSpPr/>
          <p:nvPr/>
        </p:nvSpPr>
        <p:spPr>
          <a:xfrm>
            <a:off x="3131840" y="4797152"/>
            <a:ext cx="5775071" cy="1569660"/>
          </a:xfrm>
          <a:prstGeom prst="rect">
            <a:avLst/>
          </a:prstGeom>
        </p:spPr>
        <p:txBody>
          <a:bodyPr wrap="square">
            <a:spAutoFit/>
          </a:bodyPr>
          <a:lstStyle/>
          <a:p>
            <a:pPr algn="just"/>
            <a:r>
              <a:rPr lang="hu-HU" sz="1200" b="1" dirty="0" err="1">
                <a:solidFill>
                  <a:schemeClr val="bg1"/>
                </a:solidFill>
                <a:ea typeface="Calibri"/>
                <a:cs typeface="Times New Roman"/>
              </a:rPr>
              <a:t>Életciklusköltség-számítás</a:t>
            </a:r>
            <a:r>
              <a:rPr lang="hu-HU" sz="1200" b="1" dirty="0">
                <a:solidFill>
                  <a:schemeClr val="bg1"/>
                </a:solidFill>
                <a:ea typeface="Calibri"/>
                <a:cs typeface="Times New Roman"/>
              </a:rPr>
              <a:t> ≠ Életciklus elemzés</a:t>
            </a:r>
          </a:p>
          <a:p>
            <a:pPr algn="just"/>
            <a:r>
              <a:rPr lang="hu-HU" sz="1200" b="1" dirty="0">
                <a:solidFill>
                  <a:schemeClr val="bg1"/>
                </a:solidFill>
                <a:ea typeface="Calibri"/>
                <a:cs typeface="Times New Roman"/>
              </a:rPr>
              <a:t>Az </a:t>
            </a:r>
            <a:r>
              <a:rPr lang="hu-HU" sz="1200" b="1" dirty="0" err="1">
                <a:solidFill>
                  <a:schemeClr val="bg1"/>
                </a:solidFill>
                <a:ea typeface="Calibri"/>
                <a:cs typeface="Times New Roman"/>
              </a:rPr>
              <a:t>életciklusköltség-számítás</a:t>
            </a:r>
            <a:r>
              <a:rPr lang="hu-HU" sz="1200" b="1" dirty="0">
                <a:solidFill>
                  <a:schemeClr val="bg1"/>
                </a:solidFill>
                <a:ea typeface="Calibri"/>
                <a:cs typeface="Times New Roman"/>
              </a:rPr>
              <a:t> </a:t>
            </a:r>
            <a:r>
              <a:rPr lang="hu-HU" sz="1200" dirty="0">
                <a:solidFill>
                  <a:schemeClr val="bg1"/>
                </a:solidFill>
                <a:ea typeface="Calibri"/>
                <a:cs typeface="Times New Roman"/>
              </a:rPr>
              <a:t>egy döntéstámogató eszköz, amely segítséget nyújt egy beruházás élettartama alatt várható mindennemű költség áttekintésében, előrejelzésében. </a:t>
            </a:r>
            <a:r>
              <a:rPr lang="hu-HU" sz="1200" b="1" dirty="0">
                <a:solidFill>
                  <a:schemeClr val="bg1"/>
                </a:solidFill>
                <a:ea typeface="Calibri"/>
                <a:cs typeface="Times New Roman"/>
              </a:rPr>
              <a:t>Gazdasági szempontú elemzés</a:t>
            </a:r>
            <a:r>
              <a:rPr lang="hu-HU" sz="1200" dirty="0">
                <a:solidFill>
                  <a:schemeClr val="bg1"/>
                </a:solidFill>
                <a:ea typeface="Calibri"/>
                <a:cs typeface="Times New Roman"/>
              </a:rPr>
              <a:t>.</a:t>
            </a:r>
          </a:p>
          <a:p>
            <a:pPr algn="just"/>
            <a:r>
              <a:rPr lang="hu-HU" sz="1200" dirty="0">
                <a:solidFill>
                  <a:schemeClr val="bg1"/>
                </a:solidFill>
                <a:ea typeface="Calibri"/>
                <a:cs typeface="Times New Roman"/>
              </a:rPr>
              <a:t>Az életciklus vagy a </a:t>
            </a:r>
            <a:r>
              <a:rPr lang="hu-HU" sz="1200" b="1" dirty="0">
                <a:solidFill>
                  <a:schemeClr val="bg1"/>
                </a:solidFill>
                <a:ea typeface="Calibri"/>
                <a:cs typeface="Times New Roman"/>
              </a:rPr>
              <a:t>teljes életciklus elemzése </a:t>
            </a:r>
            <a:r>
              <a:rPr lang="hu-HU" sz="1200" dirty="0">
                <a:solidFill>
                  <a:schemeClr val="bg1"/>
                </a:solidFill>
                <a:ea typeface="Calibri"/>
                <a:cs typeface="Times New Roman"/>
              </a:rPr>
              <a:t>bővebb értelemben az egyes anyagok, késztermékek vagy feldolgozási folyamatok felhasználási és alkalmazási területének összehasonlító vizsgálatát jelenti ökológiai, közgazdasági és társadalmi összefüggésben. </a:t>
            </a:r>
            <a:r>
              <a:rPr lang="hu-HU" sz="1200" b="1" dirty="0">
                <a:solidFill>
                  <a:schemeClr val="bg1"/>
                </a:solidFill>
                <a:ea typeface="Calibri"/>
                <a:cs typeface="Times New Roman"/>
              </a:rPr>
              <a:t>Környezeti szemléletű vizsgálat</a:t>
            </a: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501008"/>
            <a:ext cx="933592" cy="90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églalap 7169"/>
          <p:cNvSpPr/>
          <p:nvPr/>
        </p:nvSpPr>
        <p:spPr>
          <a:xfrm>
            <a:off x="917848" y="5013176"/>
            <a:ext cx="1061864" cy="1200329"/>
          </a:xfrm>
          <a:prstGeom prst="rect">
            <a:avLst/>
          </a:prstGeom>
        </p:spPr>
        <p:txBody>
          <a:bodyPr wrap="square">
            <a:spAutoFit/>
          </a:bodyPr>
          <a:lstStyle/>
          <a:p>
            <a:pPr algn="ctr"/>
            <a:r>
              <a:rPr lang="hu-HU" sz="1200" b="1" dirty="0">
                <a:solidFill>
                  <a:schemeClr val="bg1"/>
                </a:solidFill>
                <a:ea typeface="Calibri"/>
                <a:cs typeface="Times New Roman"/>
              </a:rPr>
              <a:t>Életciklus</a:t>
            </a:r>
          </a:p>
          <a:p>
            <a:pPr algn="ctr"/>
            <a:r>
              <a:rPr lang="hu-HU" sz="1200" b="1" dirty="0">
                <a:solidFill>
                  <a:schemeClr val="bg1"/>
                </a:solidFill>
                <a:ea typeface="Calibri"/>
                <a:cs typeface="Times New Roman"/>
              </a:rPr>
              <a:t>költség-</a:t>
            </a:r>
          </a:p>
          <a:p>
            <a:pPr algn="ctr"/>
            <a:r>
              <a:rPr lang="hu-HU" sz="1200" b="1" dirty="0">
                <a:solidFill>
                  <a:schemeClr val="bg1"/>
                </a:solidFill>
                <a:ea typeface="Calibri"/>
                <a:cs typeface="Times New Roman"/>
              </a:rPr>
              <a:t>számítás </a:t>
            </a:r>
          </a:p>
          <a:p>
            <a:pPr algn="ctr"/>
            <a:endParaRPr lang="hu-HU" sz="1200" b="1" dirty="0">
              <a:solidFill>
                <a:schemeClr val="bg1"/>
              </a:solidFill>
              <a:ea typeface="Calibri"/>
              <a:cs typeface="Times New Roman"/>
            </a:endParaRPr>
          </a:p>
          <a:p>
            <a:pPr algn="ctr"/>
            <a:r>
              <a:rPr lang="hu-HU" sz="1200" b="1" dirty="0">
                <a:solidFill>
                  <a:schemeClr val="bg1"/>
                </a:solidFill>
                <a:ea typeface="Calibri"/>
                <a:cs typeface="Times New Roman"/>
              </a:rPr>
              <a:t>Életciklus </a:t>
            </a:r>
          </a:p>
          <a:p>
            <a:pPr algn="ctr"/>
            <a:r>
              <a:rPr lang="hu-HU" sz="1200" b="1" dirty="0">
                <a:solidFill>
                  <a:schemeClr val="bg1"/>
                </a:solidFill>
                <a:ea typeface="Calibri"/>
                <a:cs typeface="Times New Roman"/>
              </a:rPr>
              <a:t>elemzés</a:t>
            </a:r>
          </a:p>
        </p:txBody>
      </p:sp>
    </p:spTree>
    <p:extLst>
      <p:ext uri="{BB962C8B-B14F-4D97-AF65-F5344CB8AC3E}">
        <p14:creationId xmlns:p14="http://schemas.microsoft.com/office/powerpoint/2010/main" val="269516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églalap 8"/>
          <p:cNvSpPr/>
          <p:nvPr/>
        </p:nvSpPr>
        <p:spPr>
          <a:xfrm>
            <a:off x="5652480" y="1556792"/>
            <a:ext cx="3240000" cy="3046988"/>
          </a:xfrm>
          <a:prstGeom prst="rect">
            <a:avLst/>
          </a:prstGeom>
        </p:spPr>
        <p:txBody>
          <a:bodyPr wrap="square">
            <a:spAutoFit/>
          </a:bodyPr>
          <a:lstStyle/>
          <a:p>
            <a:pPr algn="just"/>
            <a:r>
              <a:rPr lang="hu-HU" sz="1200" dirty="0">
                <a:ea typeface="Calibri"/>
                <a:cs typeface="Times New Roman"/>
              </a:rPr>
              <a:t>Uniós szinten is jelenleg egyedül és kötelezően a </a:t>
            </a:r>
            <a:r>
              <a:rPr lang="hu-HU" sz="1200" b="1" dirty="0">
                <a:solidFill>
                  <a:srgbClr val="C00000"/>
                </a:solidFill>
                <a:ea typeface="Calibri"/>
                <a:cs typeface="Times New Roman"/>
              </a:rPr>
              <a:t>2009/33/EK irányelv </a:t>
            </a:r>
            <a:r>
              <a:rPr lang="hu-HU" sz="1200" dirty="0">
                <a:ea typeface="Calibri"/>
                <a:cs typeface="Times New Roman"/>
              </a:rPr>
              <a:t>(„Tiszta járművek irányelv”) rögzít környezeti </a:t>
            </a:r>
            <a:r>
              <a:rPr lang="hu-HU" sz="1200" dirty="0" err="1">
                <a:ea typeface="Calibri"/>
                <a:cs typeface="Times New Roman"/>
              </a:rPr>
              <a:t>externáliáknak</a:t>
            </a:r>
            <a:r>
              <a:rPr lang="hu-HU" sz="1200" dirty="0">
                <a:ea typeface="Calibri"/>
                <a:cs typeface="Times New Roman"/>
              </a:rPr>
              <a:t> betudható költségek számítását lehetővé tevő értékelési módszertant. Az irányelvet átültető </a:t>
            </a:r>
            <a:r>
              <a:rPr lang="hu-HU" sz="1200" b="1" dirty="0">
                <a:ea typeface="Calibri"/>
                <a:cs typeface="Times New Roman"/>
              </a:rPr>
              <a:t>48/2011. (III. 30.) Korm. rendelet</a:t>
            </a:r>
            <a:r>
              <a:rPr lang="hu-HU" sz="1200" dirty="0">
                <a:ea typeface="Calibri"/>
                <a:cs typeface="Times New Roman"/>
              </a:rPr>
              <a:t> hatálya alá tartozó beszerzések esetén az ajánlatkérők kötelesek vagy műszaki követelményként,  </a:t>
            </a:r>
            <a:r>
              <a:rPr lang="hu-HU" sz="1200" dirty="0">
                <a:solidFill>
                  <a:schemeClr val="bg1"/>
                </a:solidFill>
                <a:ea typeface="Calibri"/>
                <a:cs typeface="Times New Roman"/>
              </a:rPr>
              <a:t> …..</a:t>
            </a:r>
            <a:r>
              <a:rPr lang="hu-HU" sz="1200" dirty="0">
                <a:ea typeface="Calibri"/>
                <a:cs typeface="Times New Roman"/>
              </a:rPr>
              <a:t>vagy az értékelés körében érvényesíten</a:t>
            </a:r>
            <a:r>
              <a:rPr lang="hu-HU" sz="1200" dirty="0">
                <a:solidFill>
                  <a:schemeClr val="bg1"/>
                </a:solidFill>
                <a:ea typeface="Calibri"/>
                <a:cs typeface="Times New Roman"/>
              </a:rPr>
              <a:t>i ………</a:t>
            </a:r>
            <a:r>
              <a:rPr lang="hu-HU" sz="1200" dirty="0">
                <a:ea typeface="Calibri"/>
                <a:cs typeface="Times New Roman"/>
              </a:rPr>
              <a:t>az előírt energiafelhasználással, szén-</a:t>
            </a:r>
            <a:r>
              <a:rPr lang="hu-HU" sz="1200" dirty="0">
                <a:solidFill>
                  <a:schemeClr val="bg1"/>
                </a:solidFill>
                <a:ea typeface="Calibri"/>
                <a:cs typeface="Times New Roman"/>
              </a:rPr>
              <a:t>………..</a:t>
            </a:r>
            <a:r>
              <a:rPr lang="hu-HU" sz="1200" dirty="0">
                <a:ea typeface="Calibri"/>
                <a:cs typeface="Times New Roman"/>
              </a:rPr>
              <a:t>dioxid kibocsátással és nitrogén-oxid </a:t>
            </a:r>
            <a:r>
              <a:rPr lang="hu-HU" sz="1200" dirty="0">
                <a:solidFill>
                  <a:schemeClr val="bg1"/>
                </a:solidFill>
                <a:ea typeface="Calibri"/>
                <a:cs typeface="Times New Roman"/>
              </a:rPr>
              <a:t>………</a:t>
            </a:r>
            <a:r>
              <a:rPr lang="hu-HU" sz="1200" dirty="0">
                <a:ea typeface="Calibri"/>
                <a:cs typeface="Times New Roman"/>
              </a:rPr>
              <a:t>(</a:t>
            </a:r>
            <a:r>
              <a:rPr lang="hu-HU" sz="1200" dirty="0" err="1">
                <a:ea typeface="Calibri"/>
                <a:cs typeface="Times New Roman"/>
              </a:rPr>
              <a:t>NOx</a:t>
            </a:r>
            <a:r>
              <a:rPr lang="hu-HU" sz="1200" dirty="0">
                <a:ea typeface="Calibri"/>
                <a:cs typeface="Times New Roman"/>
              </a:rPr>
              <a:t>), nem-metán szénhidrogén </a:t>
            </a:r>
            <a:r>
              <a:rPr lang="hu-HU" sz="1200" dirty="0">
                <a:solidFill>
                  <a:schemeClr val="bg1"/>
                </a:solidFill>
                <a:ea typeface="Calibri"/>
                <a:cs typeface="Times New Roman"/>
              </a:rPr>
              <a:t>……</a:t>
            </a:r>
            <a:r>
              <a:rPr lang="hu-HU" sz="1200" dirty="0">
                <a:ea typeface="Calibri"/>
                <a:cs typeface="Times New Roman"/>
              </a:rPr>
              <a:t>(NMHC) és részecske kibocsátással</a:t>
            </a:r>
            <a:r>
              <a:rPr lang="hu-HU" sz="1200" dirty="0">
                <a:solidFill>
                  <a:schemeClr val="bg1"/>
                </a:solidFill>
                <a:ea typeface="Calibri"/>
                <a:cs typeface="Times New Roman"/>
              </a:rPr>
              <a:t> …</a:t>
            </a:r>
            <a:r>
              <a:rPr lang="hu-HU" sz="1200" dirty="0">
                <a:ea typeface="Calibri"/>
                <a:cs typeface="Times New Roman"/>
              </a:rPr>
              <a:t>(PM) összefüggő környezetvédelmi követelményeket. </a:t>
            </a:r>
          </a:p>
        </p:txBody>
      </p:sp>
      <p:sp>
        <p:nvSpPr>
          <p:cNvPr id="4" name="Téglalap 3"/>
          <p:cNvSpPr/>
          <p:nvPr/>
        </p:nvSpPr>
        <p:spPr>
          <a:xfrm>
            <a:off x="683568" y="260648"/>
            <a:ext cx="8208912" cy="1135360"/>
          </a:xfrm>
          <a:prstGeom prst="rect">
            <a:avLst/>
          </a:prstGeom>
          <a:solidFill>
            <a:srgbClr val="F9A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197768"/>
            <a:ext cx="8229600" cy="1143000"/>
          </a:xfrm>
        </p:spPr>
        <p:txBody>
          <a:bodyPr>
            <a:normAutofit/>
          </a:bodyPr>
          <a:lstStyle/>
          <a:p>
            <a:pPr algn="ctr"/>
            <a:r>
              <a:rPr lang="hu-HU" sz="2000" b="1" dirty="0">
                <a:solidFill>
                  <a:schemeClr val="tx1"/>
                </a:solidFill>
              </a:rPr>
              <a:t>III. ÉLETCIKLUSKÖLTSÉG, MINT AZ IRÁNYELVBEN HANGSÚLYOZOTT KIVÁLASZTÁSI SZEMPONT</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9254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err="1">
                <a:solidFill>
                  <a:schemeClr val="tx1"/>
                </a:solidFill>
                <a:latin typeface="+mj-lt"/>
              </a:rPr>
              <a:t>Életciklusköltség-számítás</a:t>
            </a:r>
            <a:endParaRPr lang="hu-HU" sz="2000" b="1" dirty="0">
              <a:solidFill>
                <a:schemeClr val="tx1"/>
              </a:solidFill>
            </a:endParaRPr>
          </a:p>
        </p:txBody>
      </p:sp>
      <p:sp>
        <p:nvSpPr>
          <p:cNvPr id="29" name="Téglalap 28"/>
          <p:cNvSpPr/>
          <p:nvPr/>
        </p:nvSpPr>
        <p:spPr>
          <a:xfrm>
            <a:off x="1138992" y="1888451"/>
            <a:ext cx="529312" cy="769441"/>
          </a:xfrm>
          <a:prstGeom prst="rect">
            <a:avLst/>
          </a:prstGeom>
        </p:spPr>
        <p:txBody>
          <a:bodyPr wrap="none">
            <a:spAutoFit/>
          </a:bodyPr>
          <a:lstStyle/>
          <a:p>
            <a:r>
              <a:rPr lang="hu-HU" sz="4400" b="1" dirty="0">
                <a:solidFill>
                  <a:schemeClr val="bg1"/>
                </a:solidFill>
              </a:rPr>
              <a:t>?</a:t>
            </a:r>
            <a:endParaRPr lang="hu-HU" sz="4400" dirty="0">
              <a:solidFill>
                <a:schemeClr val="bg1"/>
              </a:solidFill>
            </a:endParaRPr>
          </a:p>
        </p:txBody>
      </p:sp>
      <p:sp>
        <p:nvSpPr>
          <p:cNvPr id="7170" name="Téglalap 7169"/>
          <p:cNvSpPr/>
          <p:nvPr/>
        </p:nvSpPr>
        <p:spPr>
          <a:xfrm>
            <a:off x="917848" y="5013176"/>
            <a:ext cx="1061864" cy="1200329"/>
          </a:xfrm>
          <a:prstGeom prst="rect">
            <a:avLst/>
          </a:prstGeom>
        </p:spPr>
        <p:txBody>
          <a:bodyPr wrap="square">
            <a:spAutoFit/>
          </a:bodyPr>
          <a:lstStyle/>
          <a:p>
            <a:pPr algn="ctr"/>
            <a:r>
              <a:rPr lang="hu-HU" sz="1200" b="1" dirty="0">
                <a:solidFill>
                  <a:schemeClr val="bg1"/>
                </a:solidFill>
                <a:ea typeface="Calibri"/>
                <a:cs typeface="Times New Roman"/>
              </a:rPr>
              <a:t>Életciklus</a:t>
            </a:r>
          </a:p>
          <a:p>
            <a:pPr algn="ctr"/>
            <a:r>
              <a:rPr lang="hu-HU" sz="1200" b="1" dirty="0">
                <a:solidFill>
                  <a:schemeClr val="bg1"/>
                </a:solidFill>
                <a:ea typeface="Calibri"/>
                <a:cs typeface="Times New Roman"/>
              </a:rPr>
              <a:t>költség-</a:t>
            </a:r>
          </a:p>
          <a:p>
            <a:pPr algn="ctr"/>
            <a:r>
              <a:rPr lang="hu-HU" sz="1200" b="1" dirty="0">
                <a:solidFill>
                  <a:schemeClr val="bg1"/>
                </a:solidFill>
                <a:ea typeface="Calibri"/>
                <a:cs typeface="Times New Roman"/>
              </a:rPr>
              <a:t>számítás </a:t>
            </a:r>
          </a:p>
          <a:p>
            <a:pPr algn="ctr"/>
            <a:endParaRPr lang="hu-HU" sz="1200" b="1" dirty="0">
              <a:solidFill>
                <a:schemeClr val="bg1"/>
              </a:solidFill>
              <a:ea typeface="Calibri"/>
              <a:cs typeface="Times New Roman"/>
            </a:endParaRPr>
          </a:p>
          <a:p>
            <a:pPr algn="ctr"/>
            <a:r>
              <a:rPr lang="hu-HU" sz="1200" b="1" dirty="0">
                <a:solidFill>
                  <a:schemeClr val="bg1"/>
                </a:solidFill>
                <a:ea typeface="Calibri"/>
                <a:cs typeface="Times New Roman"/>
              </a:rPr>
              <a:t>Életciklus </a:t>
            </a:r>
          </a:p>
          <a:p>
            <a:pPr algn="ctr"/>
            <a:r>
              <a:rPr lang="hu-HU" sz="1200" b="1" dirty="0">
                <a:solidFill>
                  <a:schemeClr val="bg1"/>
                </a:solidFill>
                <a:ea typeface="Calibri"/>
                <a:cs typeface="Times New Roman"/>
              </a:rPr>
              <a:t>elemzés</a:t>
            </a:r>
          </a:p>
        </p:txBody>
      </p:sp>
      <p:sp>
        <p:nvSpPr>
          <p:cNvPr id="5" name="Téglalap 4"/>
          <p:cNvSpPr/>
          <p:nvPr/>
        </p:nvSpPr>
        <p:spPr>
          <a:xfrm>
            <a:off x="3348104" y="3212976"/>
            <a:ext cx="1080000" cy="1080000"/>
          </a:xfrm>
          <a:prstGeom prst="rect">
            <a:avLst/>
          </a:prstGeom>
          <a:solidFill>
            <a:srgbClr val="FF4001"/>
          </a:solidFill>
          <a:ln>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p:cNvSpPr/>
          <p:nvPr/>
        </p:nvSpPr>
        <p:spPr>
          <a:xfrm>
            <a:off x="4140072" y="2421008"/>
            <a:ext cx="1080000" cy="1080000"/>
          </a:xfrm>
          <a:prstGeom prst="rect">
            <a:avLst/>
          </a:prstGeom>
          <a:solidFill>
            <a:srgbClr val="0099CB"/>
          </a:solidFill>
          <a:ln>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Téglalap 40"/>
          <p:cNvSpPr/>
          <p:nvPr/>
        </p:nvSpPr>
        <p:spPr>
          <a:xfrm>
            <a:off x="4140072" y="4005184"/>
            <a:ext cx="1080000" cy="1080000"/>
          </a:xfrm>
          <a:prstGeom prst="rect">
            <a:avLst/>
          </a:prstGeom>
          <a:solidFill>
            <a:srgbClr val="0099CB"/>
          </a:solidFill>
          <a:ln>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Téglalap 41"/>
          <p:cNvSpPr/>
          <p:nvPr/>
        </p:nvSpPr>
        <p:spPr>
          <a:xfrm>
            <a:off x="4932160" y="3212976"/>
            <a:ext cx="1080000" cy="1080000"/>
          </a:xfrm>
          <a:prstGeom prst="rect">
            <a:avLst/>
          </a:prstGeom>
          <a:solidFill>
            <a:srgbClr val="FF4001"/>
          </a:solidFill>
          <a:ln>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683568" y="1556791"/>
            <a:ext cx="3240000" cy="1440000"/>
          </a:xfrm>
          <a:prstGeom prst="rect">
            <a:avLst/>
          </a:prstGeom>
        </p:spPr>
        <p:txBody>
          <a:bodyPr wrap="square">
            <a:spAutoFit/>
          </a:bodyPr>
          <a:lstStyle/>
          <a:p>
            <a:pPr algn="just"/>
            <a:r>
              <a:rPr lang="hu-HU" sz="1200" b="1" dirty="0">
                <a:solidFill>
                  <a:srgbClr val="0099CB"/>
                </a:solidFill>
                <a:ea typeface="Calibri"/>
                <a:cs typeface="Times New Roman"/>
              </a:rPr>
              <a:t>A hatályos Kbt. 78. § (4) bekezdése </a:t>
            </a:r>
            <a:r>
              <a:rPr lang="hu-HU" sz="1200" dirty="0">
                <a:ea typeface="Calibri"/>
                <a:cs typeface="Times New Roman"/>
              </a:rPr>
              <a:t>rögzíti, hogy a Közbeszerzési Hatóság az </a:t>
            </a:r>
            <a:r>
              <a:rPr lang="hu-HU" sz="1200" dirty="0" err="1">
                <a:ea typeface="Calibri"/>
                <a:cs typeface="Times New Roman"/>
              </a:rPr>
              <a:t>életciklusköltség-számítási</a:t>
            </a:r>
            <a:r>
              <a:rPr lang="hu-HU" sz="1200" dirty="0">
                <a:ea typeface="Calibri"/>
                <a:cs typeface="Times New Roman"/>
              </a:rPr>
              <a:t> módszertanokról útmutatót ad ki. A Közbeszerzési Hatóság Útmutatója az </a:t>
            </a:r>
            <a:r>
              <a:rPr lang="hu-HU" sz="1200" dirty="0" err="1">
                <a:ea typeface="Calibri"/>
                <a:cs typeface="Times New Roman"/>
              </a:rPr>
              <a:t>életciklusköltség-számítási</a:t>
            </a:r>
            <a:r>
              <a:rPr lang="hu-HU" sz="1200" dirty="0">
                <a:ea typeface="Calibri"/>
                <a:cs typeface="Times New Roman"/>
              </a:rPr>
              <a:t> módszertanokról (K.É. 2017. évi 35. szám, 2017. március 10.)</a:t>
            </a:r>
          </a:p>
        </p:txBody>
      </p:sp>
      <p:sp>
        <p:nvSpPr>
          <p:cNvPr id="8" name="Téglalap 7"/>
          <p:cNvSpPr/>
          <p:nvPr/>
        </p:nvSpPr>
        <p:spPr>
          <a:xfrm>
            <a:off x="4370541" y="2780928"/>
            <a:ext cx="633507" cy="369332"/>
          </a:xfrm>
          <a:prstGeom prst="rect">
            <a:avLst/>
          </a:prstGeom>
        </p:spPr>
        <p:txBody>
          <a:bodyPr wrap="none">
            <a:spAutoFit/>
          </a:bodyPr>
          <a:lstStyle/>
          <a:p>
            <a:r>
              <a:rPr lang="hu-HU" b="1" dirty="0">
                <a:solidFill>
                  <a:schemeClr val="bg1"/>
                </a:solidFill>
                <a:ea typeface="Calibri"/>
                <a:cs typeface="Times New Roman"/>
              </a:rPr>
              <a:t>Kbt.</a:t>
            </a:r>
            <a:endParaRPr lang="hu-HU" dirty="0">
              <a:solidFill>
                <a:schemeClr val="bg1"/>
              </a:solidFill>
            </a:endParaRPr>
          </a:p>
        </p:txBody>
      </p:sp>
      <p:sp>
        <p:nvSpPr>
          <p:cNvPr id="12" name="Téglalap 11"/>
          <p:cNvSpPr/>
          <p:nvPr/>
        </p:nvSpPr>
        <p:spPr>
          <a:xfrm>
            <a:off x="5027468" y="3353211"/>
            <a:ext cx="1056700" cy="646331"/>
          </a:xfrm>
          <a:prstGeom prst="rect">
            <a:avLst/>
          </a:prstGeom>
        </p:spPr>
        <p:txBody>
          <a:bodyPr wrap="none">
            <a:spAutoFit/>
          </a:bodyPr>
          <a:lstStyle/>
          <a:p>
            <a:pPr algn="ctr"/>
            <a:r>
              <a:rPr lang="hu-HU" b="1" dirty="0">
                <a:solidFill>
                  <a:schemeClr val="bg1"/>
                </a:solidFill>
                <a:ea typeface="Calibri"/>
                <a:cs typeface="Times New Roman"/>
              </a:rPr>
              <a:t>EK </a:t>
            </a:r>
          </a:p>
          <a:p>
            <a:pPr algn="ctr"/>
            <a:r>
              <a:rPr lang="hu-HU" b="1" dirty="0">
                <a:solidFill>
                  <a:schemeClr val="bg1"/>
                </a:solidFill>
                <a:ea typeface="Calibri"/>
                <a:cs typeface="Times New Roman"/>
              </a:rPr>
              <a:t>irányelv</a:t>
            </a:r>
            <a:endParaRPr lang="hu-HU" dirty="0">
              <a:solidFill>
                <a:schemeClr val="bg1"/>
              </a:solidFill>
            </a:endParaRPr>
          </a:p>
        </p:txBody>
      </p:sp>
      <p:sp>
        <p:nvSpPr>
          <p:cNvPr id="16" name="Téglalap 15"/>
          <p:cNvSpPr/>
          <p:nvPr/>
        </p:nvSpPr>
        <p:spPr>
          <a:xfrm>
            <a:off x="683568" y="4615441"/>
            <a:ext cx="3240000" cy="1384995"/>
          </a:xfrm>
          <a:prstGeom prst="rect">
            <a:avLst/>
          </a:prstGeom>
        </p:spPr>
        <p:txBody>
          <a:bodyPr>
            <a:spAutoFit/>
          </a:bodyPr>
          <a:lstStyle/>
          <a:p>
            <a:pPr algn="just"/>
            <a:r>
              <a:rPr lang="hu-HU" sz="1200" b="1" dirty="0">
                <a:ea typeface="Calibri"/>
                <a:cs typeface="Times New Roman"/>
              </a:rPr>
              <a:t>Közös uniós módszertan hiányában is válogathatnak </a:t>
            </a:r>
            <a:r>
              <a:rPr lang="hu-HU" sz="1200" dirty="0">
                <a:ea typeface="Calibri"/>
                <a:cs typeface="Times New Roman"/>
              </a:rPr>
              <a:t>ugyanakkor az ajánlatkérők olyan általánosan elfogadott </a:t>
            </a:r>
            <a:r>
              <a:rPr lang="hu-HU" sz="1200" dirty="0" err="1">
                <a:ea typeface="Calibri"/>
                <a:cs typeface="Times New Roman"/>
              </a:rPr>
              <a:t>életciklusköltség-számítási</a:t>
            </a:r>
            <a:r>
              <a:rPr lang="hu-HU" sz="1200" dirty="0">
                <a:ea typeface="Calibri"/>
                <a:cs typeface="Times New Roman"/>
              </a:rPr>
              <a:t> módszertanok között, melyek bárki számára elérhetőek. </a:t>
            </a:r>
            <a:r>
              <a:rPr lang="hu-HU" sz="1200" dirty="0">
                <a:solidFill>
                  <a:srgbClr val="C00000"/>
                </a:solidFill>
                <a:ea typeface="Calibri"/>
                <a:cs typeface="Times New Roman"/>
              </a:rPr>
              <a:t>(</a:t>
            </a:r>
            <a:r>
              <a:rPr lang="hu-HU" sz="1200" b="1" dirty="0" err="1">
                <a:solidFill>
                  <a:srgbClr val="C00000"/>
                </a:solidFill>
              </a:rPr>
              <a:t>Smart</a:t>
            </a:r>
            <a:r>
              <a:rPr lang="hu-HU" sz="1200" b="1" dirty="0">
                <a:solidFill>
                  <a:srgbClr val="C00000"/>
                </a:solidFill>
              </a:rPr>
              <a:t> SPP projekt, </a:t>
            </a:r>
            <a:r>
              <a:rPr lang="hu-HU" sz="1200" b="1" dirty="0" err="1">
                <a:solidFill>
                  <a:srgbClr val="C00000"/>
                </a:solidFill>
              </a:rPr>
              <a:t>Clean</a:t>
            </a:r>
            <a:r>
              <a:rPr lang="hu-HU" sz="1200" b="1" dirty="0">
                <a:solidFill>
                  <a:srgbClr val="C00000"/>
                </a:solidFill>
              </a:rPr>
              <a:t> </a:t>
            </a:r>
            <a:r>
              <a:rPr lang="hu-HU" sz="1200" b="1" dirty="0" err="1">
                <a:solidFill>
                  <a:srgbClr val="C00000"/>
                </a:solidFill>
              </a:rPr>
              <a:t>Fleets</a:t>
            </a:r>
            <a:r>
              <a:rPr lang="hu-HU" sz="1200" b="1" dirty="0">
                <a:solidFill>
                  <a:srgbClr val="C00000"/>
                </a:solidFill>
              </a:rPr>
              <a:t> </a:t>
            </a:r>
            <a:r>
              <a:rPr lang="hu-HU" sz="1200" b="1" dirty="0" err="1">
                <a:solidFill>
                  <a:srgbClr val="C00000"/>
                </a:solidFill>
              </a:rPr>
              <a:t>projekt</a:t>
            </a:r>
            <a:r>
              <a:rPr lang="hu-HU" sz="1200" b="1" dirty="0">
                <a:solidFill>
                  <a:srgbClr val="C00000"/>
                </a:solidFill>
              </a:rPr>
              <a:t>, </a:t>
            </a:r>
            <a:r>
              <a:rPr lang="hu-HU" sz="1200" b="1" dirty="0" err="1">
                <a:solidFill>
                  <a:srgbClr val="C00000"/>
                </a:solidFill>
              </a:rPr>
              <a:t>BuySmart</a:t>
            </a:r>
            <a:r>
              <a:rPr lang="hu-HU" sz="1200" b="1" dirty="0">
                <a:solidFill>
                  <a:srgbClr val="C00000"/>
                </a:solidFill>
              </a:rPr>
              <a:t>+ </a:t>
            </a:r>
            <a:r>
              <a:rPr lang="hu-HU" sz="1200" b="1" dirty="0" err="1">
                <a:solidFill>
                  <a:srgbClr val="C00000"/>
                </a:solidFill>
              </a:rPr>
              <a:t>projekt</a:t>
            </a:r>
            <a:r>
              <a:rPr lang="hu-HU" sz="1200" b="1" dirty="0">
                <a:solidFill>
                  <a:srgbClr val="C00000"/>
                </a:solidFill>
              </a:rPr>
              <a:t>)</a:t>
            </a:r>
            <a:endParaRPr lang="hu-HU" sz="1200" dirty="0">
              <a:solidFill>
                <a:srgbClr val="C00000"/>
              </a:solidFill>
              <a:ea typeface="Calibri"/>
              <a:cs typeface="Times New Roman"/>
            </a:endParaRPr>
          </a:p>
        </p:txBody>
      </p:sp>
      <p:sp>
        <p:nvSpPr>
          <p:cNvPr id="17" name="Téglalap 16"/>
          <p:cNvSpPr/>
          <p:nvPr/>
        </p:nvSpPr>
        <p:spPr>
          <a:xfrm>
            <a:off x="3179045" y="3348281"/>
            <a:ext cx="1464963" cy="584775"/>
          </a:xfrm>
          <a:prstGeom prst="rect">
            <a:avLst/>
          </a:prstGeom>
        </p:spPr>
        <p:txBody>
          <a:bodyPr wrap="square">
            <a:spAutoFit/>
          </a:bodyPr>
          <a:lstStyle/>
          <a:p>
            <a:pPr algn="ctr"/>
            <a:r>
              <a:rPr lang="hu-HU" sz="1600" dirty="0">
                <a:solidFill>
                  <a:schemeClr val="bg1"/>
                </a:solidFill>
                <a:ea typeface="Calibri"/>
                <a:cs typeface="Times New Roman"/>
              </a:rPr>
              <a:t>Egyéb módszertanok</a:t>
            </a:r>
            <a:endParaRPr lang="hu-HU" sz="1600" dirty="0">
              <a:solidFill>
                <a:schemeClr val="bg1"/>
              </a:solidFill>
            </a:endParaRPr>
          </a:p>
        </p:txBody>
      </p:sp>
      <p:sp>
        <p:nvSpPr>
          <p:cNvPr id="18" name="Téglalap 17"/>
          <p:cNvSpPr/>
          <p:nvPr/>
        </p:nvSpPr>
        <p:spPr>
          <a:xfrm>
            <a:off x="5652480" y="4699010"/>
            <a:ext cx="3240000" cy="1754326"/>
          </a:xfrm>
          <a:prstGeom prst="rect">
            <a:avLst/>
          </a:prstGeom>
        </p:spPr>
        <p:txBody>
          <a:bodyPr>
            <a:spAutoFit/>
          </a:bodyPr>
          <a:lstStyle/>
          <a:p>
            <a:pPr algn="r"/>
            <a:r>
              <a:rPr lang="hu-HU" sz="1200" b="1" dirty="0">
                <a:solidFill>
                  <a:srgbClr val="0099CB"/>
                </a:solidFill>
                <a:ea typeface="Calibri"/>
                <a:cs typeface="Times New Roman"/>
              </a:rPr>
              <a:t>Célja</a:t>
            </a:r>
            <a:r>
              <a:rPr lang="hu-HU" sz="1200" b="1" dirty="0">
                <a:ea typeface="Calibri"/>
                <a:cs typeface="Times New Roman"/>
              </a:rPr>
              <a:t>:</a:t>
            </a:r>
          </a:p>
          <a:p>
            <a:pPr algn="r"/>
            <a:r>
              <a:rPr lang="hu-HU" sz="1200" dirty="0">
                <a:ea typeface="Calibri"/>
                <a:cs typeface="Times New Roman"/>
              </a:rPr>
              <a:t>Az összességében legköltséghatékonyabb ajánlat kiválasztása, jó minőségű, fenntartható beruházások megvalósításának elősegítése.</a:t>
            </a:r>
          </a:p>
          <a:p>
            <a:pPr algn="r"/>
            <a:endParaRPr lang="hu-HU" sz="1200" dirty="0">
              <a:ea typeface="Calibri"/>
              <a:cs typeface="Times New Roman"/>
            </a:endParaRPr>
          </a:p>
          <a:p>
            <a:pPr algn="r"/>
            <a:r>
              <a:rPr lang="hu-HU" sz="1200" b="1" dirty="0">
                <a:solidFill>
                  <a:srgbClr val="0099CB"/>
                </a:solidFill>
                <a:ea typeface="Calibri"/>
                <a:cs typeface="Times New Roman"/>
              </a:rPr>
              <a:t>Formái:</a:t>
            </a:r>
          </a:p>
          <a:p>
            <a:pPr algn="r"/>
            <a:r>
              <a:rPr lang="hu-HU" sz="1200" dirty="0">
                <a:ea typeface="Calibri"/>
                <a:cs typeface="Times New Roman"/>
              </a:rPr>
              <a:t>Közvetlen </a:t>
            </a:r>
            <a:r>
              <a:rPr lang="hu-HU" sz="1200" dirty="0" err="1">
                <a:ea typeface="Calibri"/>
                <a:cs typeface="Times New Roman"/>
              </a:rPr>
              <a:t>életciklusköltség</a:t>
            </a:r>
            <a:endParaRPr lang="hu-HU" sz="1200" dirty="0">
              <a:ea typeface="Calibri"/>
              <a:cs typeface="Times New Roman"/>
            </a:endParaRPr>
          </a:p>
          <a:p>
            <a:pPr algn="r"/>
            <a:r>
              <a:rPr lang="hu-HU" sz="1200" dirty="0">
                <a:ea typeface="Calibri"/>
                <a:cs typeface="Times New Roman"/>
              </a:rPr>
              <a:t>Környezeti </a:t>
            </a:r>
            <a:r>
              <a:rPr lang="hu-HU" sz="1200" dirty="0" err="1">
                <a:ea typeface="Calibri"/>
                <a:cs typeface="Times New Roman"/>
              </a:rPr>
              <a:t>életciklusköltség</a:t>
            </a:r>
            <a:r>
              <a:rPr lang="hu-HU" sz="1200" dirty="0">
                <a:ea typeface="Calibri"/>
                <a:cs typeface="Times New Roman"/>
              </a:rPr>
              <a:t> </a:t>
            </a:r>
          </a:p>
        </p:txBody>
      </p:sp>
      <p:sp>
        <p:nvSpPr>
          <p:cNvPr id="19" name="Téglalap 18"/>
          <p:cNvSpPr/>
          <p:nvPr/>
        </p:nvSpPr>
        <p:spPr>
          <a:xfrm>
            <a:off x="4258077" y="4077072"/>
            <a:ext cx="889987" cy="815608"/>
          </a:xfrm>
          <a:prstGeom prst="rect">
            <a:avLst/>
          </a:prstGeom>
        </p:spPr>
        <p:txBody>
          <a:bodyPr wrap="none">
            <a:spAutoFit/>
          </a:bodyPr>
          <a:lstStyle/>
          <a:p>
            <a:pPr algn="ctr"/>
            <a:r>
              <a:rPr lang="hu-HU" b="1" dirty="0">
                <a:solidFill>
                  <a:schemeClr val="bg1"/>
                </a:solidFill>
                <a:ea typeface="Calibri"/>
                <a:cs typeface="Times New Roman"/>
              </a:rPr>
              <a:t>Cél</a:t>
            </a:r>
          </a:p>
          <a:p>
            <a:pPr algn="ctr"/>
            <a:endParaRPr lang="hu-HU" sz="1000" b="1" dirty="0">
              <a:solidFill>
                <a:schemeClr val="bg1"/>
              </a:solidFill>
              <a:cs typeface="Times New Roman"/>
            </a:endParaRPr>
          </a:p>
          <a:p>
            <a:pPr algn="ctr"/>
            <a:r>
              <a:rPr lang="hu-HU" b="1" dirty="0">
                <a:solidFill>
                  <a:schemeClr val="bg1"/>
                </a:solidFill>
                <a:cs typeface="Times New Roman"/>
              </a:rPr>
              <a:t>Forma</a:t>
            </a:r>
            <a:endParaRPr lang="hu-HU" dirty="0">
              <a:solidFill>
                <a:schemeClr val="bg1"/>
              </a:solidFill>
            </a:endParaRPr>
          </a:p>
        </p:txBody>
      </p:sp>
      <p:sp>
        <p:nvSpPr>
          <p:cNvPr id="20" name="Téglalap 19"/>
          <p:cNvSpPr/>
          <p:nvPr/>
        </p:nvSpPr>
        <p:spPr>
          <a:xfrm>
            <a:off x="683568" y="3284984"/>
            <a:ext cx="2358008" cy="954107"/>
          </a:xfrm>
          <a:prstGeom prst="rect">
            <a:avLst/>
          </a:prstGeom>
        </p:spPr>
        <p:txBody>
          <a:bodyPr wrap="square">
            <a:spAutoFit/>
          </a:bodyPr>
          <a:lstStyle/>
          <a:p>
            <a:r>
              <a:rPr lang="hu-HU" sz="1400" b="1" dirty="0">
                <a:solidFill>
                  <a:srgbClr val="0099CB"/>
                </a:solidFill>
                <a:ea typeface="Calibri"/>
                <a:cs typeface="Times New Roman"/>
              </a:rPr>
              <a:t>A számítás tényleges módszertanát  a Közbeszerzési Hatóság Útmutatója tartalmazza.</a:t>
            </a:r>
          </a:p>
        </p:txBody>
      </p:sp>
    </p:spTree>
    <p:extLst>
      <p:ext uri="{BB962C8B-B14F-4D97-AF65-F5344CB8AC3E}">
        <p14:creationId xmlns:p14="http://schemas.microsoft.com/office/powerpoint/2010/main" val="22445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3568" y="260648"/>
            <a:ext cx="8208912" cy="1135360"/>
          </a:xfrm>
          <a:prstGeom prst="rect">
            <a:avLst/>
          </a:prstGeom>
          <a:solidFill>
            <a:srgbClr val="FF4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197768"/>
            <a:ext cx="8229600" cy="1143000"/>
          </a:xfrm>
        </p:spPr>
        <p:txBody>
          <a:bodyPr>
            <a:normAutofit/>
          </a:bodyPr>
          <a:lstStyle/>
          <a:p>
            <a:pPr algn="ctr"/>
            <a:r>
              <a:rPr lang="hu-HU" sz="2000" b="1" dirty="0">
                <a:solidFill>
                  <a:schemeClr val="tx1"/>
                </a:solidFill>
              </a:rPr>
              <a:t>IV. ÖSSZEFOGLALÁS</a:t>
            </a:r>
          </a:p>
        </p:txBody>
      </p:sp>
      <p:sp>
        <p:nvSpPr>
          <p:cNvPr id="29" name="Téglalap 28"/>
          <p:cNvSpPr/>
          <p:nvPr/>
        </p:nvSpPr>
        <p:spPr>
          <a:xfrm>
            <a:off x="1138992" y="1888451"/>
            <a:ext cx="529312" cy="769441"/>
          </a:xfrm>
          <a:prstGeom prst="rect">
            <a:avLst/>
          </a:prstGeom>
        </p:spPr>
        <p:txBody>
          <a:bodyPr wrap="none">
            <a:spAutoFit/>
          </a:bodyPr>
          <a:lstStyle/>
          <a:p>
            <a:r>
              <a:rPr lang="hu-HU" sz="4400" b="1" dirty="0">
                <a:solidFill>
                  <a:schemeClr val="bg1"/>
                </a:solidFill>
              </a:rPr>
              <a:t>?</a:t>
            </a:r>
            <a:endParaRPr lang="hu-HU" sz="4400" dirty="0">
              <a:solidFill>
                <a:schemeClr val="bg1"/>
              </a:solidFill>
            </a:endParaRPr>
          </a:p>
        </p:txBody>
      </p:sp>
      <p:sp>
        <p:nvSpPr>
          <p:cNvPr id="7170" name="Téglalap 7169"/>
          <p:cNvSpPr/>
          <p:nvPr/>
        </p:nvSpPr>
        <p:spPr>
          <a:xfrm>
            <a:off x="917848" y="5013176"/>
            <a:ext cx="1061864" cy="1200329"/>
          </a:xfrm>
          <a:prstGeom prst="rect">
            <a:avLst/>
          </a:prstGeom>
        </p:spPr>
        <p:txBody>
          <a:bodyPr wrap="square">
            <a:spAutoFit/>
          </a:bodyPr>
          <a:lstStyle/>
          <a:p>
            <a:pPr algn="ctr"/>
            <a:r>
              <a:rPr lang="hu-HU" sz="1200" b="1" dirty="0">
                <a:solidFill>
                  <a:schemeClr val="bg1"/>
                </a:solidFill>
                <a:ea typeface="Calibri"/>
                <a:cs typeface="Times New Roman"/>
              </a:rPr>
              <a:t>Életciklus</a:t>
            </a:r>
          </a:p>
          <a:p>
            <a:pPr algn="ctr"/>
            <a:r>
              <a:rPr lang="hu-HU" sz="1200" b="1" dirty="0">
                <a:solidFill>
                  <a:schemeClr val="bg1"/>
                </a:solidFill>
                <a:ea typeface="Calibri"/>
                <a:cs typeface="Times New Roman"/>
              </a:rPr>
              <a:t>költség-</a:t>
            </a:r>
          </a:p>
          <a:p>
            <a:pPr algn="ctr"/>
            <a:r>
              <a:rPr lang="hu-HU" sz="1200" b="1" dirty="0">
                <a:solidFill>
                  <a:schemeClr val="bg1"/>
                </a:solidFill>
                <a:ea typeface="Calibri"/>
                <a:cs typeface="Times New Roman"/>
              </a:rPr>
              <a:t>számítás </a:t>
            </a:r>
          </a:p>
          <a:p>
            <a:pPr algn="ctr"/>
            <a:endParaRPr lang="hu-HU" sz="1200" b="1" dirty="0">
              <a:solidFill>
                <a:schemeClr val="bg1"/>
              </a:solidFill>
              <a:ea typeface="Calibri"/>
              <a:cs typeface="Times New Roman"/>
            </a:endParaRPr>
          </a:p>
          <a:p>
            <a:pPr algn="ctr"/>
            <a:r>
              <a:rPr lang="hu-HU" sz="1200" b="1" dirty="0">
                <a:solidFill>
                  <a:schemeClr val="bg1"/>
                </a:solidFill>
                <a:ea typeface="Calibri"/>
                <a:cs typeface="Times New Roman"/>
              </a:rPr>
              <a:t>Életciklus </a:t>
            </a:r>
          </a:p>
          <a:p>
            <a:pPr algn="ctr"/>
            <a:r>
              <a:rPr lang="hu-HU" sz="1200" b="1" dirty="0">
                <a:solidFill>
                  <a:schemeClr val="bg1"/>
                </a:solidFill>
                <a:ea typeface="Calibri"/>
                <a:cs typeface="Times New Roman"/>
              </a:rPr>
              <a:t>elemzés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556791"/>
            <a:ext cx="2520280" cy="473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683568" y="1556791"/>
            <a:ext cx="5472608" cy="1200329"/>
          </a:xfrm>
          <a:prstGeom prst="rect">
            <a:avLst/>
          </a:prstGeom>
        </p:spPr>
        <p:txBody>
          <a:bodyPr wrap="square">
            <a:spAutoFit/>
          </a:bodyPr>
          <a:lstStyle/>
          <a:p>
            <a:pPr algn="just"/>
            <a:r>
              <a:rPr lang="hu-HU" sz="1200" b="1" dirty="0"/>
              <a:t>A Közbeszerzési Hatóság tájékoztatása szerint idén egyetlen egy innovációs partnerség típusú közbeszerzési eljárás sem indult. A tavalyi évben sem.</a:t>
            </a:r>
          </a:p>
          <a:p>
            <a:pPr algn="just"/>
            <a:endParaRPr lang="hu-HU" sz="1200" b="1" dirty="0"/>
          </a:p>
          <a:p>
            <a:pPr algn="just"/>
            <a:r>
              <a:rPr lang="hu-HU" sz="1200" dirty="0"/>
              <a:t>Joggal merül fel a kérdés, miért nem valósulnak meg Európa-szerte, így Hazánkban is nagyobb arányban innovációs célú közbeszerzések?</a:t>
            </a:r>
          </a:p>
        </p:txBody>
      </p:sp>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886" y="2906716"/>
            <a:ext cx="1090810" cy="81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églalap 9"/>
          <p:cNvSpPr/>
          <p:nvPr/>
        </p:nvSpPr>
        <p:spPr>
          <a:xfrm>
            <a:off x="2195736" y="2974300"/>
            <a:ext cx="4058304" cy="3046988"/>
          </a:xfrm>
          <a:prstGeom prst="rect">
            <a:avLst/>
          </a:prstGeom>
        </p:spPr>
        <p:txBody>
          <a:bodyPr wrap="square">
            <a:spAutoFit/>
          </a:bodyPr>
          <a:lstStyle/>
          <a:p>
            <a:pPr algn="just"/>
            <a:r>
              <a:rPr lang="hu-HU" sz="1200" b="1" dirty="0"/>
              <a:t>A lehetséges okok:</a:t>
            </a:r>
          </a:p>
          <a:p>
            <a:pPr algn="just"/>
            <a:endParaRPr lang="hu-HU" sz="1200" dirty="0"/>
          </a:p>
          <a:p>
            <a:pPr algn="just"/>
            <a:r>
              <a:rPr lang="hu-HU" sz="1200" dirty="0"/>
              <a:t>• Hiányzik az ösztönzés, vagy hibás az ösztönzés arra, hogy ne a már meghonosodott árut vegyék meg a hosszú ideje meglévő ajánlattevőktől, hanem az innovatív megoldásokat az új vállalatoktól (kockázatkerülés) </a:t>
            </a:r>
          </a:p>
          <a:p>
            <a:pPr algn="just"/>
            <a:r>
              <a:rPr lang="hu-HU" sz="1200" dirty="0"/>
              <a:t>• Problémák vannak a tudatossággal, az ismeretekkel, a tapasztalattal és a képességekkel az új technológiák és piaci fejlesztések területén </a:t>
            </a:r>
          </a:p>
          <a:p>
            <a:pPr algn="just"/>
            <a:r>
              <a:rPr lang="hu-HU" sz="1200" dirty="0"/>
              <a:t>• Mivel a közbeszerzésre gyakran tisztán pénzügyi és adminisztratív feladatként tekintenek, azt nem igazították a szélesebb körű szakpolitikai célkitűzésekhez (pl. egészségügy, környezetvédelem, közlekedés) </a:t>
            </a:r>
          </a:p>
          <a:p>
            <a:pPr algn="just"/>
            <a:r>
              <a:rPr lang="hu-HU" sz="1200" dirty="0"/>
              <a:t>• Az innovatív kkv-k speciális nehézségekkel szembesülnek, ha közvetlen ajánlattevőként szeretnének fellépni</a:t>
            </a:r>
          </a:p>
        </p:txBody>
      </p:sp>
    </p:spTree>
    <p:extLst>
      <p:ext uri="{BB962C8B-B14F-4D97-AF65-F5344CB8AC3E}">
        <p14:creationId xmlns:p14="http://schemas.microsoft.com/office/powerpoint/2010/main" val="182478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3568" y="260648"/>
            <a:ext cx="8208912" cy="864096"/>
          </a:xfrm>
          <a:prstGeom prst="rect">
            <a:avLst/>
          </a:prstGeom>
          <a:solidFill>
            <a:srgbClr val="FF4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197768"/>
            <a:ext cx="8229600" cy="1143000"/>
          </a:xfrm>
        </p:spPr>
        <p:txBody>
          <a:bodyPr>
            <a:normAutofit/>
          </a:bodyPr>
          <a:lstStyle/>
          <a:p>
            <a:pPr algn="ctr"/>
            <a:r>
              <a:rPr lang="hu-HU" sz="2000" b="1" dirty="0">
                <a:solidFill>
                  <a:schemeClr val="tx1"/>
                </a:solidFill>
              </a:rPr>
              <a:t>IV. ÖSSZEFOGLALÁS</a:t>
            </a:r>
          </a:p>
        </p:txBody>
      </p:sp>
      <p:sp>
        <p:nvSpPr>
          <p:cNvPr id="29" name="Téglalap 28"/>
          <p:cNvSpPr/>
          <p:nvPr/>
        </p:nvSpPr>
        <p:spPr>
          <a:xfrm>
            <a:off x="1138992" y="1888451"/>
            <a:ext cx="529312" cy="769441"/>
          </a:xfrm>
          <a:prstGeom prst="rect">
            <a:avLst/>
          </a:prstGeom>
        </p:spPr>
        <p:txBody>
          <a:bodyPr wrap="none">
            <a:spAutoFit/>
          </a:bodyPr>
          <a:lstStyle/>
          <a:p>
            <a:r>
              <a:rPr lang="hu-HU" sz="4400" b="1" dirty="0">
                <a:solidFill>
                  <a:schemeClr val="bg1"/>
                </a:solidFill>
              </a:rPr>
              <a:t>?</a:t>
            </a:r>
            <a:endParaRPr lang="hu-HU" sz="4400" dirty="0">
              <a:solidFill>
                <a:schemeClr val="bg1"/>
              </a:solidFill>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132856"/>
            <a:ext cx="6618256" cy="432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689076" y="1268760"/>
            <a:ext cx="8203404" cy="954107"/>
          </a:xfrm>
          <a:prstGeom prst="rect">
            <a:avLst/>
          </a:prstGeom>
        </p:spPr>
        <p:txBody>
          <a:bodyPr wrap="square">
            <a:spAutoFit/>
          </a:bodyPr>
          <a:lstStyle/>
          <a:p>
            <a:pPr lvl="0" algn="just"/>
            <a:r>
              <a:rPr lang="hu-HU" sz="1400" b="1" dirty="0"/>
              <a:t>Fenntarthatósági, innovációs szempontok megfogalmazása, érvényesíthetősége, </a:t>
            </a:r>
            <a:r>
              <a:rPr lang="hu-HU" sz="1400" b="1" dirty="0" err="1"/>
              <a:t>nyomonkövethetősége</a:t>
            </a:r>
            <a:r>
              <a:rPr lang="hu-HU" sz="1400" b="1" dirty="0"/>
              <a:t> a honi közbeszerzési eljárásokban</a:t>
            </a:r>
            <a:r>
              <a:rPr lang="hu-HU" sz="1400" dirty="0"/>
              <a:t>.</a:t>
            </a:r>
          </a:p>
          <a:p>
            <a:pPr lvl="0" algn="just"/>
            <a:endParaRPr lang="hu-HU" sz="1400" dirty="0"/>
          </a:p>
          <a:p>
            <a:pPr lvl="0" algn="just"/>
            <a:r>
              <a:rPr lang="hu-HU" sz="1400" dirty="0"/>
              <a:t>A közbeszerzéssel foglalkozó szakemberek egyöntetű véleményen vannak: </a:t>
            </a:r>
          </a:p>
        </p:txBody>
      </p:sp>
      <p:sp>
        <p:nvSpPr>
          <p:cNvPr id="6" name="Téglalap 5"/>
          <p:cNvSpPr/>
          <p:nvPr/>
        </p:nvSpPr>
        <p:spPr>
          <a:xfrm>
            <a:off x="2195736" y="2403465"/>
            <a:ext cx="6552728" cy="1169551"/>
          </a:xfrm>
          <a:prstGeom prst="rect">
            <a:avLst/>
          </a:prstGeom>
        </p:spPr>
        <p:txBody>
          <a:bodyPr wrap="square">
            <a:spAutoFit/>
          </a:bodyPr>
          <a:lstStyle/>
          <a:p>
            <a:pPr lvl="0" algn="just"/>
            <a:r>
              <a:rPr lang="hu-HU" sz="1400" b="1" dirty="0"/>
              <a:t>Akár uniós rezsimben kiírt, akár nemzeti eljárásrendben lefolytatott közbeszerzésekről legyen szó, nincs kialakult, működő gyakorlat a környezetvédelmi, fenntarthatósági értékelési szempontok (pl. </a:t>
            </a:r>
            <a:r>
              <a:rPr lang="hu-HU" sz="1400" b="1" dirty="0" err="1"/>
              <a:t>életciklusköltség-számítás</a:t>
            </a:r>
            <a:r>
              <a:rPr lang="hu-HU" sz="1400" b="1" dirty="0"/>
              <a:t>), illetve az innovációs partnerség alkalmazását illetően. </a:t>
            </a:r>
          </a:p>
        </p:txBody>
      </p:sp>
      <p:sp>
        <p:nvSpPr>
          <p:cNvPr id="14" name="Téglalap 13"/>
          <p:cNvSpPr/>
          <p:nvPr/>
        </p:nvSpPr>
        <p:spPr>
          <a:xfrm>
            <a:off x="2195736" y="3771617"/>
            <a:ext cx="6552728" cy="1169551"/>
          </a:xfrm>
          <a:prstGeom prst="rect">
            <a:avLst/>
          </a:prstGeom>
        </p:spPr>
        <p:txBody>
          <a:bodyPr wrap="square">
            <a:spAutoFit/>
          </a:bodyPr>
          <a:lstStyle/>
          <a:p>
            <a:pPr lvl="0" algn="just"/>
            <a:r>
              <a:rPr lang="hu-HU" sz="1400" b="1" dirty="0"/>
              <a:t>Kezdeményezések ugyan előfordulnak, de sok esetben hiányzik az alkalmazásukat stabilan végig támogató módszertan, gyakorlat. (pl. környezetvédelmi vállalások, mint értékelési szempontok, amelyekre tett vállalások </a:t>
            </a:r>
            <a:r>
              <a:rPr lang="hu-HU" sz="1400" b="1" dirty="0" err="1"/>
              <a:t>nyomonkövetésének</a:t>
            </a:r>
            <a:r>
              <a:rPr lang="hu-HU" sz="1400" b="1" dirty="0"/>
              <a:t> módját, eszközeit sem a felhívás, sem a szerződés nem tartalmazza kielégítően az audit tapasztalatok alapján.) </a:t>
            </a:r>
          </a:p>
        </p:txBody>
      </p:sp>
      <p:sp>
        <p:nvSpPr>
          <p:cNvPr id="15" name="Téglalap 14"/>
          <p:cNvSpPr/>
          <p:nvPr/>
        </p:nvSpPr>
        <p:spPr>
          <a:xfrm>
            <a:off x="2195736" y="5426640"/>
            <a:ext cx="6552728" cy="738664"/>
          </a:xfrm>
          <a:prstGeom prst="rect">
            <a:avLst/>
          </a:prstGeom>
        </p:spPr>
        <p:txBody>
          <a:bodyPr wrap="square">
            <a:spAutoFit/>
          </a:bodyPr>
          <a:lstStyle/>
          <a:p>
            <a:pPr lvl="0" algn="just"/>
            <a:r>
              <a:rPr lang="hu-HU" sz="1400" b="1" dirty="0"/>
              <a:t>A hiányosság, illetve a következetlenség sok esetben magas audit kockázattal jár, így érdemes átgondoltan lemodellezni a kiírásokat a kockázat elkerülése érdekében.</a:t>
            </a:r>
          </a:p>
        </p:txBody>
      </p:sp>
      <p:sp>
        <p:nvSpPr>
          <p:cNvPr id="7" name="AutoShape 5" descr="KÃ©ptalÃ¡lat a kÃ¶vetkezÅre: âTED EU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573016"/>
            <a:ext cx="16573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70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3568" y="260648"/>
            <a:ext cx="8208912" cy="432048"/>
          </a:xfrm>
          <a:prstGeom prst="rect">
            <a:avLst/>
          </a:prstGeom>
          <a:solidFill>
            <a:srgbClr val="FF4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197768"/>
            <a:ext cx="8229600" cy="566936"/>
          </a:xfrm>
        </p:spPr>
        <p:txBody>
          <a:bodyPr>
            <a:normAutofit/>
          </a:bodyPr>
          <a:lstStyle/>
          <a:p>
            <a:pPr algn="ctr"/>
            <a:r>
              <a:rPr lang="hu-HU" sz="2000" b="1" dirty="0">
                <a:solidFill>
                  <a:schemeClr val="tx1"/>
                </a:solidFill>
              </a:rPr>
              <a:t>IIII. ÖSSZEFOGLALÁS</a:t>
            </a:r>
          </a:p>
        </p:txBody>
      </p:sp>
      <p:sp>
        <p:nvSpPr>
          <p:cNvPr id="29" name="Téglalap 28"/>
          <p:cNvSpPr/>
          <p:nvPr/>
        </p:nvSpPr>
        <p:spPr>
          <a:xfrm>
            <a:off x="1138992" y="1888451"/>
            <a:ext cx="529312" cy="769441"/>
          </a:xfrm>
          <a:prstGeom prst="rect">
            <a:avLst/>
          </a:prstGeom>
        </p:spPr>
        <p:txBody>
          <a:bodyPr wrap="none">
            <a:spAutoFit/>
          </a:bodyPr>
          <a:lstStyle/>
          <a:p>
            <a:r>
              <a:rPr lang="hu-HU" sz="4400" b="1" dirty="0">
                <a:solidFill>
                  <a:schemeClr val="bg1"/>
                </a:solidFill>
              </a:rPr>
              <a:t>?</a:t>
            </a:r>
            <a:endParaRPr lang="hu-HU" sz="4400" dirty="0">
              <a:solidFill>
                <a:schemeClr val="bg1"/>
              </a:solidFill>
            </a:endParaRPr>
          </a:p>
        </p:txBody>
      </p:sp>
      <p:sp>
        <p:nvSpPr>
          <p:cNvPr id="7" name="AutoShape 5" descr="KÃ©ptalÃ¡lat a kÃ¶vetkezÅre: âTED EU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 name="Téglalap 1"/>
          <p:cNvSpPr/>
          <p:nvPr/>
        </p:nvSpPr>
        <p:spPr>
          <a:xfrm>
            <a:off x="611560" y="764704"/>
            <a:ext cx="8208912" cy="5570756"/>
          </a:xfrm>
          <a:prstGeom prst="rect">
            <a:avLst/>
          </a:prstGeom>
        </p:spPr>
        <p:txBody>
          <a:bodyPr wrap="square">
            <a:spAutoFit/>
          </a:bodyPr>
          <a:lstStyle/>
          <a:p>
            <a:pPr algn="ctr"/>
            <a:r>
              <a:rPr lang="hu-HU" sz="1300" b="1" dirty="0"/>
              <a:t>Környezeti és Energiahatékonysági Operatív Program </a:t>
            </a:r>
          </a:p>
          <a:p>
            <a:pPr algn="ctr"/>
            <a:r>
              <a:rPr lang="hu-HU" sz="1300" b="1" dirty="0"/>
              <a:t>(KEHOP)</a:t>
            </a:r>
          </a:p>
          <a:p>
            <a:pPr algn="just"/>
            <a:r>
              <a:rPr lang="hu-HU" sz="1300" b="1" dirty="0"/>
              <a:t>A KEHOP a Fenntarthatóságért Felelős Államtitkárság Környezeti és Energiahatékonysági Operatív Programokért Felelős Helyettes Államtitkársága által koordinált Operatív Program.</a:t>
            </a:r>
          </a:p>
          <a:p>
            <a:pPr algn="just"/>
            <a:endParaRPr lang="hu-HU" sz="1300" b="1" dirty="0"/>
          </a:p>
          <a:p>
            <a:pPr algn="just"/>
            <a:r>
              <a:rPr lang="hu-HU" sz="1300" b="1" dirty="0"/>
              <a:t>A KEHOP Magyarországon az intelligens, fenntartható és inkluzív növekedésre vonatkozó uniós stratégia meghatározó része.</a:t>
            </a:r>
          </a:p>
          <a:p>
            <a:pPr algn="just"/>
            <a:endParaRPr lang="hu-HU" sz="1300" b="1" dirty="0"/>
          </a:p>
          <a:p>
            <a:pPr lvl="0" algn="just">
              <a:defRPr/>
            </a:pPr>
            <a:r>
              <a:rPr lang="hu-HU" sz="1300" b="1" dirty="0"/>
              <a:t>KEHOP beavatkozási irányai:</a:t>
            </a:r>
          </a:p>
          <a:p>
            <a:pPr lvl="0" algn="just">
              <a:defRPr/>
            </a:pPr>
            <a:r>
              <a:rPr lang="hu-HU" sz="1300" dirty="0"/>
              <a:t>1. árvízvédelem, katasztrófavédelem, </a:t>
            </a:r>
          </a:p>
          <a:p>
            <a:pPr lvl="0" algn="just">
              <a:defRPr/>
            </a:pPr>
            <a:r>
              <a:rPr lang="hu-HU" sz="1300" dirty="0"/>
              <a:t>2. települési vízellátás, szennyvíz-elvezetés és –tisztítás, szennyvízkezelés fejlesztése, </a:t>
            </a:r>
          </a:p>
          <a:p>
            <a:pPr lvl="0" algn="just">
              <a:defRPr/>
            </a:pPr>
            <a:r>
              <a:rPr lang="hu-HU" sz="1300" dirty="0"/>
              <a:t>3. hulladékgazdálkodással és kármentesítéssel kapcsolatos fejlesztések, </a:t>
            </a:r>
          </a:p>
          <a:p>
            <a:pPr lvl="0" algn="just">
              <a:defRPr/>
            </a:pPr>
            <a:r>
              <a:rPr lang="hu-HU" sz="1300" dirty="0"/>
              <a:t>4. természet- és </a:t>
            </a:r>
            <a:r>
              <a:rPr lang="hu-HU" sz="1300" dirty="0" err="1"/>
              <a:t>élővilágvédelem</a:t>
            </a:r>
            <a:r>
              <a:rPr lang="hu-HU" sz="1300" dirty="0"/>
              <a:t>, </a:t>
            </a:r>
          </a:p>
          <a:p>
            <a:pPr lvl="0" algn="just">
              <a:defRPr/>
            </a:pPr>
            <a:r>
              <a:rPr lang="hu-HU" sz="1300" dirty="0"/>
              <a:t>5. energiahatékonyság növelése, megújuló energiaforrások alkalmazása</a:t>
            </a:r>
          </a:p>
          <a:p>
            <a:pPr algn="just"/>
            <a:endParaRPr lang="hu-HU" sz="1300" dirty="0"/>
          </a:p>
          <a:p>
            <a:pPr algn="just"/>
            <a:r>
              <a:rPr lang="hu-HU" sz="1300" dirty="0"/>
              <a:t>Áttekintve a KEHOP pályázati felhívásait, valamint a KEHOP projektek közbeszerzési eljárásainak felhívásait, láthatóvá válik, hogy a feladat nagy, van még hova fejlődni, gyerekcipőben jár a fenntartható közbeszerzési eljárások alkalmazása.</a:t>
            </a:r>
          </a:p>
          <a:p>
            <a:pPr algn="just"/>
            <a:endParaRPr lang="hu-HU" sz="1300" dirty="0"/>
          </a:p>
          <a:p>
            <a:pPr algn="just"/>
            <a:r>
              <a:rPr lang="hu-HU" sz="1300" dirty="0"/>
              <a:t>A közbeszerzési eljárások felhívásaiból ma még szinte teljes mértékben hiányoznak az innovációt ösztönző, a fenntarthatóságot támogató megoldások, módszertanok, illetve az ajánlatkérők részéről nem merül fel az innovatív eljárások alkalmazása.  </a:t>
            </a:r>
          </a:p>
          <a:p>
            <a:pPr algn="just"/>
            <a:endParaRPr lang="hu-HU" sz="1300" dirty="0"/>
          </a:p>
          <a:p>
            <a:pPr algn="just"/>
            <a:r>
              <a:rPr lang="hu-HU" sz="1300" b="1" dirty="0"/>
              <a:t>A kormányzati cél mindezek ellenére egyértelműen az innovációs célú beszerzések ösztönzése, támogatása és hasonló konferenciákon történő népszerűsítése a fenntartható jelen és jövő érdekében.</a:t>
            </a:r>
            <a:endParaRPr lang="hu-HU" sz="1300" dirty="0"/>
          </a:p>
          <a:p>
            <a:pPr algn="ctr"/>
            <a:endParaRPr lang="hu-HU" b="1" dirty="0">
              <a:solidFill>
                <a:srgbClr val="002060"/>
              </a:solidFill>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805707"/>
            <a:ext cx="2520280" cy="92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8455" y="5805264"/>
            <a:ext cx="1189569" cy="88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2181" y="5805264"/>
            <a:ext cx="1187691" cy="88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2053806"/>
            <a:ext cx="2051720" cy="153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9168" y="5805264"/>
            <a:ext cx="1177008" cy="87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52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070" y="45376"/>
            <a:ext cx="6698346" cy="67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66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404379"/>
            <a:ext cx="2808312" cy="166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églalap 3"/>
          <p:cNvSpPr/>
          <p:nvPr/>
        </p:nvSpPr>
        <p:spPr>
          <a:xfrm>
            <a:off x="683568" y="260648"/>
            <a:ext cx="8208912" cy="113536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53752"/>
            <a:ext cx="8229600" cy="1143000"/>
          </a:xfrm>
        </p:spPr>
        <p:txBody>
          <a:bodyPr>
            <a:normAutofit/>
          </a:bodyPr>
          <a:lstStyle/>
          <a:p>
            <a:pPr algn="ctr"/>
            <a:r>
              <a:rPr lang="hu-HU" sz="2000" b="1" dirty="0">
                <a:solidFill>
                  <a:schemeClr val="tx1"/>
                </a:solidFill>
              </a:rPr>
              <a:t>I. INNOVÁCIÓ</a:t>
            </a:r>
            <a:br>
              <a:rPr lang="hu-HU" sz="2000" b="1" dirty="0">
                <a:solidFill>
                  <a:schemeClr val="tx1"/>
                </a:solidFill>
              </a:rPr>
            </a:br>
            <a:endParaRPr lang="hu-HU" sz="2000" b="1" dirty="0">
              <a:solidFill>
                <a:schemeClr val="tx1"/>
              </a:solidFill>
            </a:endParaRPr>
          </a:p>
        </p:txBody>
      </p:sp>
      <p:sp>
        <p:nvSpPr>
          <p:cNvPr id="2" name="Tartalom helye 1"/>
          <p:cNvSpPr>
            <a:spLocks noGrp="1"/>
          </p:cNvSpPr>
          <p:nvPr>
            <p:ph idx="1"/>
          </p:nvPr>
        </p:nvSpPr>
        <p:spPr>
          <a:xfrm>
            <a:off x="699592" y="1432022"/>
            <a:ext cx="5024536" cy="3600400"/>
          </a:xfrm>
        </p:spPr>
        <p:txBody>
          <a:bodyPr>
            <a:normAutofit/>
          </a:bodyPr>
          <a:lstStyle/>
          <a:p>
            <a:pPr marL="0" indent="0" algn="just">
              <a:lnSpc>
                <a:spcPct val="115000"/>
              </a:lnSpc>
              <a:spcAft>
                <a:spcPts val="1000"/>
              </a:spcAft>
              <a:buNone/>
            </a:pPr>
            <a:r>
              <a:rPr lang="hu-HU" sz="1400" b="1" dirty="0">
                <a:solidFill>
                  <a:schemeClr val="tx1"/>
                </a:solidFill>
                <a:latin typeface="+mj-lt"/>
                <a:ea typeface="Calibri"/>
                <a:cs typeface="Times New Roman"/>
              </a:rPr>
              <a:t>A közbeszerzés</a:t>
            </a:r>
            <a:r>
              <a:rPr lang="hu-HU" sz="1400" dirty="0">
                <a:solidFill>
                  <a:schemeClr val="tx1"/>
                </a:solidFill>
                <a:latin typeface="+mj-lt"/>
                <a:ea typeface="Calibri"/>
                <a:cs typeface="Times New Roman"/>
              </a:rPr>
              <a:t>, mint a közforrások leghatékonyabb felhasználásának biztosításához szükséges egyik piaci eszköz </a:t>
            </a:r>
            <a:r>
              <a:rPr lang="hu-HU" sz="1400" b="1" dirty="0">
                <a:solidFill>
                  <a:schemeClr val="tx1"/>
                </a:solidFill>
                <a:latin typeface="+mj-lt"/>
                <a:ea typeface="Calibri"/>
                <a:cs typeface="Times New Roman"/>
              </a:rPr>
              <a:t>kulcsszerepet játszik az „Európa 2020, Az intelligens, fenntartható és inkluzív növekedés</a:t>
            </a:r>
            <a:r>
              <a:rPr lang="hu-HU" sz="1400" dirty="0">
                <a:solidFill>
                  <a:schemeClr val="tx1"/>
                </a:solidFill>
                <a:latin typeface="+mj-lt"/>
                <a:ea typeface="Calibri"/>
                <a:cs typeface="Times New Roman"/>
              </a:rPr>
              <a:t> </a:t>
            </a:r>
            <a:r>
              <a:rPr lang="hu-HU" sz="1400" b="1" dirty="0">
                <a:solidFill>
                  <a:schemeClr val="tx1"/>
                </a:solidFill>
                <a:latin typeface="+mj-lt"/>
                <a:ea typeface="Calibri"/>
                <a:cs typeface="Times New Roman"/>
              </a:rPr>
              <a:t>stratégiája</a:t>
            </a:r>
            <a:r>
              <a:rPr lang="hu-HU" sz="1400" dirty="0">
                <a:solidFill>
                  <a:schemeClr val="tx1"/>
                </a:solidFill>
                <a:latin typeface="+mj-lt"/>
                <a:ea typeface="Calibri"/>
                <a:cs typeface="Times New Roman"/>
              </a:rPr>
              <a:t>” című, 2010. március 3-i bizottsági közleményben szereplő Európa 2020 stratégiában</a:t>
            </a:r>
            <a:r>
              <a:rPr lang="hu-HU" sz="1400" b="1" dirty="0">
                <a:solidFill>
                  <a:schemeClr val="tx1"/>
                </a:solidFill>
                <a:latin typeface="+mj-lt"/>
                <a:ea typeface="Calibri"/>
                <a:cs typeface="Times New Roman"/>
              </a:rPr>
              <a:t>.</a:t>
            </a:r>
            <a:endParaRPr lang="hu-HU" sz="1400" dirty="0">
              <a:solidFill>
                <a:srgbClr val="002060"/>
              </a:solidFill>
              <a:latin typeface="+mj-lt"/>
              <a:ea typeface="Calibri"/>
              <a:cs typeface="Times New Roman"/>
            </a:endParaRPr>
          </a:p>
          <a:p>
            <a:pPr algn="just"/>
            <a:endParaRPr lang="hu-HU" sz="2000" dirty="0">
              <a:latin typeface="+mj-lt"/>
            </a:endParaRPr>
          </a:p>
        </p:txBody>
      </p:sp>
      <p:sp>
        <p:nvSpPr>
          <p:cNvPr id="5" name="Tartalom helye 1"/>
          <p:cNvSpPr txBox="1">
            <a:spLocks/>
          </p:cNvSpPr>
          <p:nvPr/>
        </p:nvSpPr>
        <p:spPr>
          <a:xfrm>
            <a:off x="539552" y="5013176"/>
            <a:ext cx="8496944" cy="180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u-HU" sz="1400" b="1" dirty="0">
                <a:solidFill>
                  <a:schemeClr val="tx1"/>
                </a:solidFill>
                <a:latin typeface="Courier New" panose="02070309020205020404" pitchFamily="49" charset="0"/>
                <a:cs typeface="Courier New" panose="02070309020205020404" pitchFamily="49" charset="0"/>
              </a:rPr>
              <a:t>Az innováció hatályos Kbt. szerinti fogalma:</a:t>
            </a:r>
          </a:p>
          <a:p>
            <a:pPr marL="0" indent="0" algn="just">
              <a:buFont typeface="Arial" pitchFamily="34" charset="0"/>
              <a:buNone/>
            </a:pPr>
            <a:r>
              <a:rPr lang="hu-HU" sz="1400" i="1" dirty="0">
                <a:solidFill>
                  <a:schemeClr val="tx1"/>
                </a:solidFill>
                <a:latin typeface="Courier New" panose="02070309020205020404" pitchFamily="49" charset="0"/>
                <a:cs typeface="Courier New" panose="02070309020205020404" pitchFamily="49" charset="0"/>
              </a:rPr>
              <a:t>„Olyan </a:t>
            </a:r>
            <a:r>
              <a:rPr lang="hu-HU" sz="1400" b="1" i="1" dirty="0">
                <a:solidFill>
                  <a:schemeClr val="tx1"/>
                </a:solidFill>
                <a:latin typeface="Courier New" panose="02070309020205020404" pitchFamily="49" charset="0"/>
                <a:cs typeface="Courier New" panose="02070309020205020404" pitchFamily="49" charset="0"/>
              </a:rPr>
              <a:t>új vagy jelentős mértékben továbbfejlesztett termék, szolgáltatás vagy folyamat </a:t>
            </a:r>
            <a:r>
              <a:rPr lang="hu-HU" sz="1400" i="1" dirty="0">
                <a:solidFill>
                  <a:schemeClr val="tx1"/>
                </a:solidFill>
                <a:latin typeface="Courier New" panose="02070309020205020404" pitchFamily="49" charset="0"/>
                <a:cs typeface="Courier New" panose="02070309020205020404" pitchFamily="49" charset="0"/>
              </a:rPr>
              <a:t>- beleértve többek között a termelési, építési, illetve konstrukciós folyamatokat - </a:t>
            </a:r>
            <a:r>
              <a:rPr lang="hu-HU" sz="1400" b="1" i="1" dirty="0">
                <a:solidFill>
                  <a:schemeClr val="tx1"/>
                </a:solidFill>
                <a:latin typeface="Courier New" panose="02070309020205020404" pitchFamily="49" charset="0"/>
                <a:cs typeface="Courier New" panose="02070309020205020404" pitchFamily="49" charset="0"/>
              </a:rPr>
              <a:t>új marketingmódszer, vagy új szervezési mód</a:t>
            </a:r>
            <a:r>
              <a:rPr lang="hu-HU" sz="1400" i="1" dirty="0">
                <a:solidFill>
                  <a:schemeClr val="tx1"/>
                </a:solidFill>
                <a:latin typeface="Courier New" panose="02070309020205020404" pitchFamily="49" charset="0"/>
                <a:cs typeface="Courier New" panose="02070309020205020404" pitchFamily="49" charset="0"/>
              </a:rPr>
              <a:t> megvalósítása az 			üzletvitel, a munkaszervezés vagy a külső kapcsolatok terén, 		</a:t>
            </a:r>
            <a:r>
              <a:rPr lang="hu-HU" sz="1400" b="1" i="1" dirty="0">
                <a:solidFill>
                  <a:schemeClr val="tx1"/>
                </a:solidFill>
                <a:latin typeface="Courier New" panose="02070309020205020404" pitchFamily="49" charset="0"/>
                <a:cs typeface="Courier New" panose="02070309020205020404" pitchFamily="49" charset="0"/>
              </a:rPr>
              <a:t>amelynek célja különösen valamely tevékenység 				hatékonyságának javítása, kedvező társadalmi és környezeti 			hatások elérése.”</a:t>
            </a:r>
            <a:endParaRPr lang="hu-HU" sz="2000" dirty="0">
              <a:latin typeface="Courier New" panose="02070309020205020404" pitchFamily="49" charset="0"/>
              <a:cs typeface="Courier New" panose="02070309020205020404" pitchFamily="49" charset="0"/>
            </a:endParaRPr>
          </a:p>
        </p:txBody>
      </p:sp>
      <p:sp>
        <p:nvSpPr>
          <p:cNvPr id="6" name="Tartalom helye 1"/>
          <p:cNvSpPr txBox="1">
            <a:spLocks/>
          </p:cNvSpPr>
          <p:nvPr/>
        </p:nvSpPr>
        <p:spPr>
          <a:xfrm>
            <a:off x="916360" y="6206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u-HU" sz="1900" b="1" dirty="0">
                <a:solidFill>
                  <a:schemeClr val="tx1"/>
                </a:solidFill>
                <a:latin typeface="+mj-lt"/>
              </a:rPr>
              <a:t>Az innováció az „intelligens, fenntartható és inkluzív növekedés” biztosításának egyik fő eszköze</a:t>
            </a:r>
            <a:endParaRPr lang="hu-HU" sz="1400" dirty="0">
              <a:solidFill>
                <a:srgbClr val="002060"/>
              </a:solidFill>
              <a:latin typeface="+mj-lt"/>
              <a:ea typeface="Calibri"/>
              <a:cs typeface="Times New Roman"/>
            </a:endParaRPr>
          </a:p>
          <a:p>
            <a:pPr algn="just"/>
            <a:endParaRPr lang="hu-HU" sz="2000" dirty="0">
              <a:latin typeface="+mj-lt"/>
            </a:endParaRPr>
          </a:p>
        </p:txBody>
      </p:sp>
      <p:sp>
        <p:nvSpPr>
          <p:cNvPr id="7" name="Tartalom helye 1"/>
          <p:cNvSpPr txBox="1">
            <a:spLocks/>
          </p:cNvSpPr>
          <p:nvPr/>
        </p:nvSpPr>
        <p:spPr>
          <a:xfrm>
            <a:off x="4067944" y="3140968"/>
            <a:ext cx="5040560" cy="18722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Aft>
                <a:spcPts val="1000"/>
              </a:spcAft>
              <a:buNone/>
            </a:pPr>
            <a:r>
              <a:rPr lang="hu-HU" sz="1400" b="1" dirty="0">
                <a:solidFill>
                  <a:schemeClr val="tx1"/>
                </a:solidFill>
                <a:latin typeface="+mj-lt"/>
                <a:ea typeface="Calibri"/>
                <a:cs typeface="Times New Roman"/>
              </a:rPr>
              <a:t>A kutatás-fejlesztés és az innováció kiemelt szerepet töltenek be </a:t>
            </a:r>
            <a:r>
              <a:rPr lang="hu-HU" sz="1400" dirty="0">
                <a:solidFill>
                  <a:schemeClr val="tx1"/>
                </a:solidFill>
                <a:latin typeface="+mj-lt"/>
                <a:ea typeface="Calibri"/>
                <a:cs typeface="Times New Roman"/>
              </a:rPr>
              <a:t>– a társadalmi, gazdasági jólét megtartása mellett – </a:t>
            </a:r>
            <a:r>
              <a:rPr lang="hu-HU" sz="1400" b="1" dirty="0">
                <a:solidFill>
                  <a:schemeClr val="tx1"/>
                </a:solidFill>
                <a:latin typeface="+mj-lt"/>
                <a:ea typeface="Calibri"/>
                <a:cs typeface="Times New Roman"/>
              </a:rPr>
              <a:t>a környezeti fenntarthatóság biztosítása terén</a:t>
            </a:r>
            <a:r>
              <a:rPr lang="hu-HU" sz="1400" dirty="0">
                <a:solidFill>
                  <a:schemeClr val="tx1"/>
                </a:solidFill>
                <a:latin typeface="+mj-lt"/>
                <a:ea typeface="Calibri"/>
                <a:cs typeface="Times New Roman"/>
              </a:rPr>
              <a:t>. Ennek érdekében az Európai Unió is kiemelt célként kezeli, hogy a magánberuházások bevonzása érdekében növelje a kutatásra-fejlesztésre fordított közkiadásokat. {„Horizont 2020” kutatási és innovációs keret-program (2014–2020)}</a:t>
            </a:r>
            <a:endParaRPr lang="hu-HU" sz="1400" dirty="0">
              <a:solidFill>
                <a:srgbClr val="002060"/>
              </a:solidFill>
              <a:latin typeface="+mj-lt"/>
              <a:ea typeface="Calibri"/>
              <a:cs typeface="Times New Roman"/>
            </a:endParaRPr>
          </a:p>
          <a:p>
            <a:pPr algn="just"/>
            <a:endParaRPr lang="hu-HU" sz="2000" dirty="0">
              <a:latin typeface="+mj-lt"/>
            </a:endParaRP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251" y="2996952"/>
            <a:ext cx="2577653" cy="182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82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31" y="1484784"/>
            <a:ext cx="43243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églalap 3"/>
          <p:cNvSpPr/>
          <p:nvPr/>
        </p:nvSpPr>
        <p:spPr>
          <a:xfrm>
            <a:off x="683568" y="260648"/>
            <a:ext cx="8208912" cy="113536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53752"/>
            <a:ext cx="8229600" cy="1143000"/>
          </a:xfrm>
        </p:spPr>
        <p:txBody>
          <a:bodyPr>
            <a:normAutofit/>
          </a:bodyPr>
          <a:lstStyle/>
          <a:p>
            <a:pPr algn="ctr"/>
            <a:r>
              <a:rPr lang="hu-HU" sz="2000" b="1" dirty="0">
                <a:solidFill>
                  <a:schemeClr val="tx1"/>
                </a:solidFill>
              </a:rPr>
              <a:t>I. INNOVÁCIÓ</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6206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Innovációs célú köz/beszerzés általánosságban</a:t>
            </a:r>
            <a:endParaRPr lang="hu-HU" sz="2000" dirty="0">
              <a:latin typeface="+mj-lt"/>
            </a:endParaRPr>
          </a:p>
        </p:txBody>
      </p:sp>
      <p:sp>
        <p:nvSpPr>
          <p:cNvPr id="7" name="Tartalom helye 1"/>
          <p:cNvSpPr txBox="1">
            <a:spLocks/>
          </p:cNvSpPr>
          <p:nvPr/>
        </p:nvSpPr>
        <p:spPr>
          <a:xfrm>
            <a:off x="5019681" y="1556792"/>
            <a:ext cx="3872798" cy="48245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Aft>
                <a:spcPts val="1000"/>
              </a:spcAft>
              <a:buNone/>
            </a:pPr>
            <a:r>
              <a:rPr lang="hu-HU" sz="1400" b="1" dirty="0">
                <a:solidFill>
                  <a:schemeClr val="tx1"/>
                </a:solidFill>
                <a:latin typeface="+mj-lt"/>
                <a:ea typeface="Calibri"/>
                <a:cs typeface="Times New Roman"/>
              </a:rPr>
              <a:t>A  közpénzek elköltésének módja kiemelt hatást gyakorol a gazdaságra, továbbá lényegesen befolyásolja az ajánlatkérő szervezetek működését és jelentős kihatással van a szolgáltatásaikat   végső   soron   igénybe   vevő   állampolgárokra is.</a:t>
            </a:r>
          </a:p>
          <a:p>
            <a:pPr marL="0" indent="0" algn="just">
              <a:lnSpc>
                <a:spcPct val="115000"/>
              </a:lnSpc>
              <a:spcAft>
                <a:spcPts val="1000"/>
              </a:spcAft>
              <a:buNone/>
            </a:pPr>
            <a:r>
              <a:rPr lang="hu-HU" sz="1400" b="1" dirty="0">
                <a:solidFill>
                  <a:schemeClr val="tx1"/>
                </a:solidFill>
                <a:latin typeface="+mj-lt"/>
                <a:ea typeface="Calibri"/>
                <a:cs typeface="Times New Roman"/>
              </a:rPr>
              <a:t>A fenntarthatósági és a környezetvédelmi szempontok érvényesítése tehát kiemelt jelentőségű a közpénzek felhasználása terén.</a:t>
            </a:r>
          </a:p>
          <a:p>
            <a:pPr marL="0" indent="0" algn="just">
              <a:lnSpc>
                <a:spcPct val="115000"/>
              </a:lnSpc>
              <a:spcAft>
                <a:spcPts val="1000"/>
              </a:spcAft>
              <a:buNone/>
            </a:pPr>
            <a:r>
              <a:rPr lang="hu-HU" sz="1400" b="1" dirty="0">
                <a:solidFill>
                  <a:schemeClr val="tx1"/>
                </a:solidFill>
                <a:latin typeface="+mj-lt"/>
                <a:ea typeface="Calibri"/>
                <a:cs typeface="Times New Roman"/>
              </a:rPr>
              <a:t>Az innovatív termékek és szolgáltatások vásárlása, illetve építési beruházások megvalósítása hozzájárul a közforrások lehető legelőnyösebb felhasználásához, valamint a szélesebb körű gazdasági, környezeti és társadalmi előnyök eléréséhez azáltal, hogy új ötleteket hív életre, azokat innovatív termékekké és szolgáltatásokká alakítja, és így elősegíti a fenntartható gazdasági növekedést.</a:t>
            </a:r>
          </a:p>
          <a:p>
            <a:pPr algn="just"/>
            <a:endParaRPr lang="hu-HU" sz="2000" dirty="0">
              <a:latin typeface="+mj-lt"/>
            </a:endParaRPr>
          </a:p>
        </p:txBody>
      </p:sp>
      <p:sp>
        <p:nvSpPr>
          <p:cNvPr id="17" name="Tartalom helye 1"/>
          <p:cNvSpPr txBox="1">
            <a:spLocks/>
          </p:cNvSpPr>
          <p:nvPr/>
        </p:nvSpPr>
        <p:spPr>
          <a:xfrm>
            <a:off x="1907704" y="4257092"/>
            <a:ext cx="7128792" cy="2700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endParaRPr lang="hu-HU" sz="2000" dirty="0">
              <a:latin typeface="+mj-lt"/>
            </a:endParaRPr>
          </a:p>
        </p:txBody>
      </p:sp>
    </p:spTree>
    <p:extLst>
      <p:ext uri="{BB962C8B-B14F-4D97-AF65-F5344CB8AC3E}">
        <p14:creationId xmlns:p14="http://schemas.microsoft.com/office/powerpoint/2010/main" val="264317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3568" y="260648"/>
            <a:ext cx="8208912" cy="113536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53752"/>
            <a:ext cx="8229600" cy="1143000"/>
          </a:xfrm>
        </p:spPr>
        <p:txBody>
          <a:bodyPr>
            <a:normAutofit/>
          </a:bodyPr>
          <a:lstStyle/>
          <a:p>
            <a:pPr algn="ctr"/>
            <a:r>
              <a:rPr lang="hu-HU" sz="2000" b="1" dirty="0">
                <a:solidFill>
                  <a:schemeClr val="tx1"/>
                </a:solidFill>
              </a:rPr>
              <a:t>I. INNOVÁCIÓ</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6206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Az innovációs célú köz/beszerzések megvalósításának módszerei</a:t>
            </a:r>
            <a:endParaRPr lang="hu-HU" sz="2000" dirty="0">
              <a:latin typeface="+mj-lt"/>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2090438"/>
            <a:ext cx="1296144" cy="407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683568" y="1397675"/>
            <a:ext cx="8208912" cy="738664"/>
          </a:xfrm>
          <a:prstGeom prst="rect">
            <a:avLst/>
          </a:prstGeom>
        </p:spPr>
        <p:txBody>
          <a:bodyPr wrap="square">
            <a:spAutoFit/>
          </a:bodyPr>
          <a:lstStyle/>
          <a:p>
            <a:pPr algn="ctr"/>
            <a:r>
              <a:rPr lang="hu-HU" sz="1400" b="1" dirty="0"/>
              <a:t>Új szemlélet szükséges az innovációs célú köz/beszerzések alkalmazása érdekében: a köz/beszerzés nem egy adminisztrációs kötelezettség, amit le kell tudni, hanem a felmerülő igények és célok érvényesítésének hatékony módszere, amelynél az előkészítés és az igények megfogalmazása a legfontosabb</a:t>
            </a:r>
          </a:p>
        </p:txBody>
      </p:sp>
      <p:sp>
        <p:nvSpPr>
          <p:cNvPr id="5" name="Téglalap 4"/>
          <p:cNvSpPr/>
          <p:nvPr/>
        </p:nvSpPr>
        <p:spPr>
          <a:xfrm>
            <a:off x="395536" y="2765827"/>
            <a:ext cx="3384376" cy="3354765"/>
          </a:xfrm>
          <a:prstGeom prst="rect">
            <a:avLst/>
          </a:prstGeom>
        </p:spPr>
        <p:txBody>
          <a:bodyPr wrap="square">
            <a:spAutoFit/>
          </a:bodyPr>
          <a:lstStyle/>
          <a:p>
            <a:pPr algn="r"/>
            <a:r>
              <a:rPr lang="hu-HU" sz="1400" b="1" dirty="0"/>
              <a:t>A „piac” ismerete</a:t>
            </a:r>
          </a:p>
          <a:p>
            <a:pPr algn="r"/>
            <a:endParaRPr lang="hu-HU" sz="1400" b="1" dirty="0"/>
          </a:p>
          <a:p>
            <a:pPr algn="r"/>
            <a:endParaRPr lang="hu-HU" sz="1400" b="1" dirty="0"/>
          </a:p>
          <a:p>
            <a:pPr algn="r"/>
            <a:endParaRPr lang="hu-HU" sz="1400" b="1" dirty="0"/>
          </a:p>
          <a:p>
            <a:pPr algn="r"/>
            <a:r>
              <a:rPr lang="hu-HU" sz="1400" b="1" dirty="0"/>
              <a:t>A verseny ne legyen csupán formalitás</a:t>
            </a:r>
          </a:p>
          <a:p>
            <a:pPr algn="r"/>
            <a:endParaRPr lang="hu-HU" sz="1400" b="1" dirty="0"/>
          </a:p>
          <a:p>
            <a:pPr algn="r"/>
            <a:endParaRPr lang="hu-HU" sz="1400" b="1" dirty="0"/>
          </a:p>
          <a:p>
            <a:pPr algn="r"/>
            <a:endParaRPr lang="hu-HU" sz="1100" b="1" dirty="0"/>
          </a:p>
          <a:p>
            <a:pPr algn="r"/>
            <a:r>
              <a:rPr lang="hu-HU" sz="1400" b="1" dirty="0"/>
              <a:t>Az előírások legyenek rugalmasak</a:t>
            </a:r>
          </a:p>
          <a:p>
            <a:pPr algn="r"/>
            <a:endParaRPr lang="hu-HU" sz="1400" b="1" dirty="0"/>
          </a:p>
          <a:p>
            <a:pPr algn="r"/>
            <a:endParaRPr lang="hu-HU" sz="1400" b="1" dirty="0"/>
          </a:p>
          <a:p>
            <a:pPr algn="r"/>
            <a:endParaRPr lang="hu-HU" sz="500" b="1" dirty="0"/>
          </a:p>
          <a:p>
            <a:pPr algn="r"/>
            <a:r>
              <a:rPr lang="hu-HU" sz="1400" b="1" dirty="0"/>
              <a:t>Megállapodás a szellemitulajdon-jogokra vonatkozó stratégia tekintetében </a:t>
            </a:r>
          </a:p>
        </p:txBody>
      </p:sp>
      <p:sp>
        <p:nvSpPr>
          <p:cNvPr id="15" name="Téglalap 14"/>
          <p:cNvSpPr/>
          <p:nvPr/>
        </p:nvSpPr>
        <p:spPr>
          <a:xfrm>
            <a:off x="5740896" y="2336681"/>
            <a:ext cx="3151584" cy="3247043"/>
          </a:xfrm>
          <a:prstGeom prst="rect">
            <a:avLst/>
          </a:prstGeom>
        </p:spPr>
        <p:txBody>
          <a:bodyPr wrap="square">
            <a:spAutoFit/>
          </a:bodyPr>
          <a:lstStyle/>
          <a:p>
            <a:r>
              <a:rPr lang="hu-HU" sz="1400" b="1" dirty="0"/>
              <a:t>Korai kezdés fontossága</a:t>
            </a:r>
          </a:p>
          <a:p>
            <a:endParaRPr lang="hu-HU" sz="1400" b="1" dirty="0"/>
          </a:p>
          <a:p>
            <a:endParaRPr lang="hu-HU" sz="1400" b="1" dirty="0"/>
          </a:p>
          <a:p>
            <a:endParaRPr lang="hu-HU" sz="1200" b="1" dirty="0"/>
          </a:p>
          <a:p>
            <a:r>
              <a:rPr lang="hu-HU" sz="1400" b="1" dirty="0"/>
              <a:t>A kockázatok felmérése és aktív kezelése</a:t>
            </a:r>
          </a:p>
          <a:p>
            <a:endParaRPr lang="hu-HU" sz="1400" b="1" dirty="0"/>
          </a:p>
          <a:p>
            <a:endParaRPr lang="hu-HU" sz="1400" b="1" dirty="0"/>
          </a:p>
          <a:p>
            <a:endParaRPr lang="hu-HU" sz="600" b="1" dirty="0"/>
          </a:p>
          <a:p>
            <a:r>
              <a:rPr lang="hu-HU" sz="1400" b="1" dirty="0"/>
              <a:t>Rugalmas eljárástípusok alkalmazása</a:t>
            </a:r>
          </a:p>
          <a:p>
            <a:endParaRPr lang="hu-HU" sz="1400" b="1" dirty="0"/>
          </a:p>
          <a:p>
            <a:endParaRPr lang="hu-HU" sz="1400" b="1" dirty="0"/>
          </a:p>
          <a:p>
            <a:endParaRPr lang="hu-HU" sz="400" b="1" dirty="0"/>
          </a:p>
          <a:p>
            <a:r>
              <a:rPr lang="hu-HU" sz="1400" b="1" dirty="0"/>
              <a:t>Átláthatóság, az információ elérhetővé tétele</a:t>
            </a:r>
          </a:p>
        </p:txBody>
      </p:sp>
    </p:spTree>
    <p:extLst>
      <p:ext uri="{BB962C8B-B14F-4D97-AF65-F5344CB8AC3E}">
        <p14:creationId xmlns:p14="http://schemas.microsoft.com/office/powerpoint/2010/main" val="80559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79" y="1396008"/>
            <a:ext cx="7416825" cy="541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églalap 3"/>
          <p:cNvSpPr/>
          <p:nvPr/>
        </p:nvSpPr>
        <p:spPr>
          <a:xfrm>
            <a:off x="683568" y="260648"/>
            <a:ext cx="8208912" cy="113536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53752"/>
            <a:ext cx="8229600" cy="1143000"/>
          </a:xfrm>
        </p:spPr>
        <p:txBody>
          <a:bodyPr>
            <a:normAutofit/>
          </a:bodyPr>
          <a:lstStyle/>
          <a:p>
            <a:pPr algn="ctr"/>
            <a:r>
              <a:rPr lang="hu-HU" sz="2000" b="1" dirty="0">
                <a:solidFill>
                  <a:schemeClr val="tx1"/>
                </a:solidFill>
              </a:rPr>
              <a:t>I. INNOVÁCIÓ</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6206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Az innovatív beszerzések megvalósításának formái</a:t>
            </a:r>
            <a:endParaRPr lang="hu-HU" sz="2000" dirty="0">
              <a:latin typeface="+mj-lt"/>
            </a:endParaRPr>
          </a:p>
        </p:txBody>
      </p:sp>
      <p:sp>
        <p:nvSpPr>
          <p:cNvPr id="7" name="Téglalap 6"/>
          <p:cNvSpPr/>
          <p:nvPr/>
        </p:nvSpPr>
        <p:spPr>
          <a:xfrm>
            <a:off x="2502024" y="1826821"/>
            <a:ext cx="3726160" cy="954107"/>
          </a:xfrm>
          <a:prstGeom prst="rect">
            <a:avLst/>
          </a:prstGeom>
        </p:spPr>
        <p:txBody>
          <a:bodyPr wrap="square">
            <a:spAutoFit/>
          </a:bodyPr>
          <a:lstStyle/>
          <a:p>
            <a:r>
              <a:rPr lang="hu-HU" sz="1400" b="1" dirty="0">
                <a:solidFill>
                  <a:schemeClr val="bg1"/>
                </a:solidFill>
                <a:effectLst>
                  <a:outerShdw blurRad="38100" dist="38100" dir="2700000" algn="tl">
                    <a:srgbClr val="000000">
                      <a:alpha val="43137"/>
                    </a:srgbClr>
                  </a:outerShdw>
                </a:effectLst>
                <a:ea typeface="Calibri"/>
                <a:cs typeface="Times New Roman"/>
              </a:rPr>
              <a:t>a.) 	</a:t>
            </a:r>
            <a:r>
              <a:rPr lang="hu-HU" sz="1400" b="1" dirty="0">
                <a:solidFill>
                  <a:schemeClr val="bg1"/>
                </a:solidFill>
                <a:ea typeface="Calibri"/>
                <a:cs typeface="Times New Roman"/>
              </a:rPr>
              <a:t>közbeszerzési eljárás 	lefolytatása nélkül</a:t>
            </a:r>
            <a:r>
              <a:rPr lang="hu-HU" sz="1400" dirty="0">
                <a:solidFill>
                  <a:schemeClr val="bg1"/>
                </a:solidFill>
                <a:ea typeface="Calibri"/>
                <a:cs typeface="Times New Roman"/>
              </a:rPr>
              <a:t>, amennyiben 	a Kbt. 9. § (8) bekezdés l) pontja 	szerinti feltételek fennállnak</a:t>
            </a:r>
            <a:endParaRPr lang="hu-HU" sz="1400" dirty="0">
              <a:solidFill>
                <a:schemeClr val="bg1"/>
              </a:solidFill>
            </a:endParaRPr>
          </a:p>
        </p:txBody>
      </p:sp>
      <p:sp>
        <p:nvSpPr>
          <p:cNvPr id="8" name="Téglalap 7"/>
          <p:cNvSpPr/>
          <p:nvPr/>
        </p:nvSpPr>
        <p:spPr>
          <a:xfrm>
            <a:off x="2592288" y="3587822"/>
            <a:ext cx="5004048" cy="954107"/>
          </a:xfrm>
          <a:prstGeom prst="rect">
            <a:avLst/>
          </a:prstGeom>
        </p:spPr>
        <p:txBody>
          <a:bodyPr wrap="square">
            <a:spAutoFit/>
          </a:bodyPr>
          <a:lstStyle/>
          <a:p>
            <a:pPr>
              <a:spcAft>
                <a:spcPts val="1000"/>
              </a:spcAft>
            </a:pPr>
            <a:r>
              <a:rPr lang="hu-HU" sz="1400" b="1" dirty="0">
                <a:solidFill>
                  <a:schemeClr val="bg1"/>
                </a:solidFill>
                <a:effectLst>
                  <a:outerShdw blurRad="38100" dist="38100" dir="2700000" algn="tl">
                    <a:srgbClr val="000000">
                      <a:alpha val="43137"/>
                    </a:srgbClr>
                  </a:outerShdw>
                </a:effectLst>
                <a:ea typeface="Calibri"/>
                <a:cs typeface="Times New Roman"/>
              </a:rPr>
              <a:t>b.) 	</a:t>
            </a:r>
            <a:r>
              <a:rPr lang="hu-HU" sz="1400" b="1" dirty="0">
                <a:solidFill>
                  <a:schemeClr val="bg1"/>
                </a:solidFill>
                <a:ea typeface="Calibri"/>
                <a:cs typeface="Times New Roman"/>
              </a:rPr>
              <a:t>közbeszerzési eljárás lefolytatása nélkül 	kereskedelmi hasznosítást megelőző 	beszerzésse</a:t>
            </a:r>
            <a:r>
              <a:rPr lang="hu-HU" sz="1400" dirty="0">
                <a:solidFill>
                  <a:schemeClr val="bg1"/>
                </a:solidFill>
                <a:ea typeface="Calibri"/>
                <a:cs typeface="Times New Roman"/>
              </a:rPr>
              <a:t>l (</a:t>
            </a:r>
            <a:r>
              <a:rPr lang="hu-HU" sz="1400" dirty="0" err="1">
                <a:solidFill>
                  <a:schemeClr val="bg1"/>
                </a:solidFill>
                <a:ea typeface="Calibri"/>
                <a:cs typeface="Times New Roman"/>
              </a:rPr>
              <a:t>Pre-commercial</a:t>
            </a:r>
            <a:r>
              <a:rPr lang="hu-HU" sz="1400" dirty="0">
                <a:solidFill>
                  <a:schemeClr val="bg1"/>
                </a:solidFill>
                <a:ea typeface="Calibri"/>
                <a:cs typeface="Times New Roman"/>
              </a:rPr>
              <a:t> </a:t>
            </a:r>
            <a:r>
              <a:rPr lang="hu-HU" sz="1400" dirty="0" err="1">
                <a:solidFill>
                  <a:schemeClr val="bg1"/>
                </a:solidFill>
                <a:ea typeface="Calibri"/>
                <a:cs typeface="Times New Roman"/>
              </a:rPr>
              <a:t>Procurement</a:t>
            </a:r>
            <a:r>
              <a:rPr lang="hu-HU" sz="1400" dirty="0">
                <a:solidFill>
                  <a:schemeClr val="bg1"/>
                </a:solidFill>
                <a:ea typeface="Calibri"/>
                <a:cs typeface="Times New Roman"/>
              </a:rPr>
              <a:t>, 	PCP)</a:t>
            </a:r>
          </a:p>
        </p:txBody>
      </p:sp>
      <p:sp>
        <p:nvSpPr>
          <p:cNvPr id="9" name="Téglalap 8"/>
          <p:cNvSpPr/>
          <p:nvPr/>
        </p:nvSpPr>
        <p:spPr>
          <a:xfrm>
            <a:off x="3995936" y="5283205"/>
            <a:ext cx="3672408" cy="954107"/>
          </a:xfrm>
          <a:prstGeom prst="rect">
            <a:avLst/>
          </a:prstGeom>
        </p:spPr>
        <p:txBody>
          <a:bodyPr wrap="square">
            <a:spAutoFit/>
          </a:bodyPr>
          <a:lstStyle/>
          <a:p>
            <a:pPr>
              <a:spcAft>
                <a:spcPts val="1000"/>
              </a:spcAft>
            </a:pPr>
            <a:r>
              <a:rPr lang="hu-HU" sz="1400" b="1" dirty="0">
                <a:solidFill>
                  <a:schemeClr val="bg1"/>
                </a:solidFill>
                <a:effectLst>
                  <a:outerShdw blurRad="38100" dist="38100" dir="2700000" algn="tl">
                    <a:srgbClr val="000000">
                      <a:alpha val="43137"/>
                    </a:srgbClr>
                  </a:outerShdw>
                </a:effectLst>
                <a:ea typeface="Calibri"/>
                <a:cs typeface="Times New Roman"/>
              </a:rPr>
              <a:t>c.) 	</a:t>
            </a:r>
            <a:r>
              <a:rPr lang="hu-HU" sz="1400" b="1" dirty="0">
                <a:solidFill>
                  <a:schemeClr val="bg1"/>
                </a:solidFill>
                <a:ea typeface="Calibri"/>
                <a:cs typeface="Times New Roman"/>
              </a:rPr>
              <a:t>közbeszerzési eljárás 	lefolytatásával </a:t>
            </a:r>
            <a:r>
              <a:rPr lang="hu-HU" sz="1400" dirty="0">
                <a:solidFill>
                  <a:schemeClr val="bg1"/>
                </a:solidFill>
                <a:ea typeface="Calibri"/>
                <a:cs typeface="Times New Roman"/>
              </a:rPr>
              <a:t>(innovációs 	partnerség, versenypárbeszéd, 	tárgyalásos eljárás) </a:t>
            </a:r>
          </a:p>
        </p:txBody>
      </p:sp>
    </p:spTree>
    <p:extLst>
      <p:ext uri="{BB962C8B-B14F-4D97-AF65-F5344CB8AC3E}">
        <p14:creationId xmlns:p14="http://schemas.microsoft.com/office/powerpoint/2010/main" val="89010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731" y="4695356"/>
            <a:ext cx="1859116" cy="177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églalap 3"/>
          <p:cNvSpPr/>
          <p:nvPr/>
        </p:nvSpPr>
        <p:spPr>
          <a:xfrm>
            <a:off x="683568" y="260648"/>
            <a:ext cx="8208912" cy="113536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53752"/>
            <a:ext cx="8229600" cy="1143000"/>
          </a:xfrm>
        </p:spPr>
        <p:txBody>
          <a:bodyPr>
            <a:normAutofit/>
          </a:bodyPr>
          <a:lstStyle/>
          <a:p>
            <a:pPr algn="ctr"/>
            <a:r>
              <a:rPr lang="hu-HU" sz="2000" b="1" dirty="0">
                <a:solidFill>
                  <a:schemeClr val="tx1"/>
                </a:solidFill>
              </a:rPr>
              <a:t>I. INNOVÁCIÓ</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6206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Az innovációs célú közbeszerzéseket lehetővé tevő rendelkezések</a:t>
            </a:r>
            <a:endParaRPr lang="hu-HU" sz="2000" dirty="0">
              <a:latin typeface="+mj-lt"/>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94" y="1412776"/>
            <a:ext cx="1757189" cy="173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62" y="3073736"/>
            <a:ext cx="1830027" cy="177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artalom helye 1"/>
          <p:cNvSpPr txBox="1">
            <a:spLocks/>
          </p:cNvSpPr>
          <p:nvPr/>
        </p:nvSpPr>
        <p:spPr>
          <a:xfrm>
            <a:off x="2485714" y="1412776"/>
            <a:ext cx="6550781"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u-HU" sz="1400" b="1" dirty="0">
                <a:solidFill>
                  <a:schemeClr val="tx1"/>
                </a:solidFill>
              </a:rPr>
              <a:t>Az Európai Parlament és a Tanács 2014/24/EU irányelve (2014. február 26.) (a továbbiakban: Irányelv) a közbeszerzésről és a 2004/18/EK irányelv hatályon kívül helyezéséről  kiemelt célkitűzése a környezetvédelmi megfontolások, szociális szempontok, innovatív beszerzések, és a kkv-k helyzetbe hozása.</a:t>
            </a:r>
          </a:p>
          <a:p>
            <a:pPr marL="0" indent="0" algn="just">
              <a:buNone/>
            </a:pPr>
            <a:r>
              <a:rPr lang="hu-HU" sz="1400" b="1" dirty="0">
                <a:solidFill>
                  <a:schemeClr val="tx1"/>
                </a:solidFill>
              </a:rPr>
              <a:t>Az innováció és a fenntarthatóság érvényesíthetősége érdekében szükségessé vált a közbeszerzési előírások rugalmasabbá tétele, az uniós irányelv célkitűzéseire és rugalmas előírásaira tekintettel a közbeszerzésekről szóló 2015. évi CXLIII. törvény (továbbiakban Kbt.) és a kapcsolódó jogszabályok is több olyan szabályozást vezettek be, amelyek elősegítik az innovációs megoldások érvényesülését a közpénzek felhasználása során.</a:t>
            </a:r>
          </a:p>
          <a:p>
            <a:pPr marL="0" indent="0" algn="just">
              <a:buNone/>
            </a:pPr>
            <a:endParaRPr lang="hu-HU" sz="1400" b="1" dirty="0">
              <a:solidFill>
                <a:schemeClr val="tx1"/>
              </a:solidFill>
            </a:endParaRPr>
          </a:p>
          <a:p>
            <a:pPr marL="0" indent="0" algn="just">
              <a:buNone/>
            </a:pPr>
            <a:r>
              <a:rPr lang="hu-HU" sz="1400" b="1" dirty="0">
                <a:solidFill>
                  <a:schemeClr val="tx1"/>
                </a:solidFill>
              </a:rPr>
              <a:t>• Mentesség biztosítása a K+F szolgáltatások számára (Kbt. 9.§ (8) bekezdés l) pont)</a:t>
            </a:r>
          </a:p>
          <a:p>
            <a:pPr marL="0" indent="0" algn="just">
              <a:buNone/>
            </a:pPr>
            <a:r>
              <a:rPr lang="hu-HU" sz="1400" b="1" dirty="0">
                <a:solidFill>
                  <a:schemeClr val="tx1"/>
                </a:solidFill>
              </a:rPr>
              <a:t>• Az előzetes piaci konzultációról szóló szabályok (Kbt. 28.§ (4) bekezdés)</a:t>
            </a:r>
          </a:p>
          <a:p>
            <a:pPr marL="0" indent="0" algn="just">
              <a:buNone/>
            </a:pPr>
            <a:r>
              <a:rPr lang="hu-HU" sz="1400" b="1" dirty="0">
                <a:solidFill>
                  <a:schemeClr val="tx1"/>
                </a:solidFill>
              </a:rPr>
              <a:t>• Funkcionális vagy teljesítményalapú műszaki leírások </a:t>
            </a:r>
          </a:p>
          <a:p>
            <a:pPr marL="0" indent="0" algn="just">
              <a:buNone/>
            </a:pPr>
            <a:r>
              <a:rPr lang="hu-HU" sz="1400" b="1" dirty="0">
                <a:solidFill>
                  <a:schemeClr val="tx1"/>
                </a:solidFill>
              </a:rPr>
              <a:t>• Innovációs partnerség</a:t>
            </a:r>
          </a:p>
          <a:p>
            <a:pPr marL="0" indent="0" algn="just">
              <a:buNone/>
            </a:pPr>
            <a:r>
              <a:rPr lang="hu-HU" sz="1400" b="1" dirty="0">
                <a:solidFill>
                  <a:schemeClr val="tx1"/>
                </a:solidFill>
              </a:rPr>
              <a:t>• Tárgyalásos eljárás alkalmazhatósága</a:t>
            </a:r>
          </a:p>
          <a:p>
            <a:pPr marL="0" indent="0" algn="just">
              <a:buNone/>
            </a:pPr>
            <a:r>
              <a:rPr lang="hu-HU" sz="1400" b="1" dirty="0">
                <a:solidFill>
                  <a:schemeClr val="tx1"/>
                </a:solidFill>
              </a:rPr>
              <a:t>• A versenypárbeszéd hozzáférhetőbbé tétele</a:t>
            </a:r>
          </a:p>
          <a:p>
            <a:pPr marL="0" indent="0" algn="just">
              <a:buNone/>
            </a:pPr>
            <a:r>
              <a:rPr lang="hu-HU" sz="1400" b="1" dirty="0">
                <a:solidFill>
                  <a:schemeClr val="tx1"/>
                </a:solidFill>
              </a:rPr>
              <a:t>• Környezeti és szociális szempontok alkalmazása, valamint az életciklus-költségek figyelembe vétele</a:t>
            </a:r>
          </a:p>
          <a:p>
            <a:pPr marL="0" indent="0" algn="just">
              <a:buNone/>
            </a:pPr>
            <a:endParaRPr lang="hu-HU" sz="1200" b="1" dirty="0">
              <a:solidFill>
                <a:schemeClr val="tx1"/>
              </a:solidFill>
            </a:endParaRPr>
          </a:p>
        </p:txBody>
      </p:sp>
      <p:sp>
        <p:nvSpPr>
          <p:cNvPr id="12" name="Tartalom helye 1"/>
          <p:cNvSpPr txBox="1">
            <a:spLocks/>
          </p:cNvSpPr>
          <p:nvPr/>
        </p:nvSpPr>
        <p:spPr>
          <a:xfrm>
            <a:off x="642067" y="2939885"/>
            <a:ext cx="6696744" cy="16412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hu-HU" sz="1200" b="1" dirty="0">
              <a:solidFill>
                <a:schemeClr val="tx1"/>
              </a:solidFill>
            </a:endParaRPr>
          </a:p>
        </p:txBody>
      </p:sp>
      <p:sp>
        <p:nvSpPr>
          <p:cNvPr id="13" name="Tartalom helye 1"/>
          <p:cNvSpPr txBox="1">
            <a:spLocks/>
          </p:cNvSpPr>
          <p:nvPr/>
        </p:nvSpPr>
        <p:spPr>
          <a:xfrm>
            <a:off x="2411760" y="4524061"/>
            <a:ext cx="6696744" cy="21452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hu-HU" sz="1200" b="1" dirty="0">
              <a:solidFill>
                <a:schemeClr val="tx1"/>
              </a:solidFill>
            </a:endParaRPr>
          </a:p>
        </p:txBody>
      </p:sp>
    </p:spTree>
    <p:extLst>
      <p:ext uri="{BB962C8B-B14F-4D97-AF65-F5344CB8AC3E}">
        <p14:creationId xmlns:p14="http://schemas.microsoft.com/office/powerpoint/2010/main" val="146569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79" y="-2115616"/>
            <a:ext cx="7416825" cy="541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églalap 3"/>
          <p:cNvSpPr/>
          <p:nvPr/>
        </p:nvSpPr>
        <p:spPr>
          <a:xfrm>
            <a:off x="683568" y="260648"/>
            <a:ext cx="8208912" cy="113536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p:cNvSpPr>
            <a:spLocks noGrp="1"/>
          </p:cNvSpPr>
          <p:nvPr>
            <p:ph type="title"/>
          </p:nvPr>
        </p:nvSpPr>
        <p:spPr>
          <a:xfrm>
            <a:off x="662880" y="53752"/>
            <a:ext cx="8229600" cy="1143000"/>
          </a:xfrm>
        </p:spPr>
        <p:txBody>
          <a:bodyPr>
            <a:normAutofit/>
          </a:bodyPr>
          <a:lstStyle/>
          <a:p>
            <a:pPr algn="ctr"/>
            <a:r>
              <a:rPr lang="hu-HU" sz="2000" b="1" dirty="0">
                <a:solidFill>
                  <a:schemeClr val="tx1"/>
                </a:solidFill>
              </a:rPr>
              <a:t>I. INNOVÁCIÓ</a:t>
            </a:r>
            <a:br>
              <a:rPr lang="hu-HU" sz="2000" b="1" dirty="0">
                <a:solidFill>
                  <a:schemeClr val="tx1"/>
                </a:solidFill>
              </a:rPr>
            </a:br>
            <a:endParaRPr lang="hu-HU" sz="2000" b="1" dirty="0">
              <a:solidFill>
                <a:schemeClr val="tx1"/>
              </a:solidFill>
            </a:endParaRPr>
          </a:p>
        </p:txBody>
      </p:sp>
      <p:sp>
        <p:nvSpPr>
          <p:cNvPr id="6" name="Tartalom helye 1"/>
          <p:cNvSpPr txBox="1">
            <a:spLocks/>
          </p:cNvSpPr>
          <p:nvPr/>
        </p:nvSpPr>
        <p:spPr>
          <a:xfrm>
            <a:off x="916360" y="620688"/>
            <a:ext cx="7832104" cy="775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900" b="1" dirty="0">
                <a:solidFill>
                  <a:schemeClr val="tx1"/>
                </a:solidFill>
                <a:latin typeface="+mj-lt"/>
              </a:rPr>
              <a:t>Az innovatív beszerzések megvalósításának formái</a:t>
            </a:r>
            <a:endParaRPr lang="hu-HU" sz="2000" dirty="0">
              <a:latin typeface="+mj-lt"/>
            </a:endParaRPr>
          </a:p>
        </p:txBody>
      </p:sp>
      <p:sp>
        <p:nvSpPr>
          <p:cNvPr id="9" name="Téglalap 8"/>
          <p:cNvSpPr/>
          <p:nvPr/>
        </p:nvSpPr>
        <p:spPr>
          <a:xfrm>
            <a:off x="3995936" y="1682805"/>
            <a:ext cx="3672408" cy="954107"/>
          </a:xfrm>
          <a:prstGeom prst="rect">
            <a:avLst/>
          </a:prstGeom>
        </p:spPr>
        <p:txBody>
          <a:bodyPr wrap="square">
            <a:spAutoFit/>
          </a:bodyPr>
          <a:lstStyle/>
          <a:p>
            <a:pPr>
              <a:spcAft>
                <a:spcPts val="1000"/>
              </a:spcAft>
            </a:pPr>
            <a:r>
              <a:rPr lang="hu-HU" sz="1400" b="1" dirty="0">
                <a:solidFill>
                  <a:schemeClr val="bg1"/>
                </a:solidFill>
                <a:effectLst>
                  <a:outerShdw blurRad="38100" dist="38100" dir="2700000" algn="tl">
                    <a:srgbClr val="000000">
                      <a:alpha val="43137"/>
                    </a:srgbClr>
                  </a:outerShdw>
                </a:effectLst>
                <a:ea typeface="Calibri"/>
                <a:cs typeface="Times New Roman"/>
              </a:rPr>
              <a:t>c.) 	</a:t>
            </a:r>
            <a:r>
              <a:rPr lang="hu-HU" sz="1400" b="1" dirty="0">
                <a:solidFill>
                  <a:schemeClr val="bg1"/>
                </a:solidFill>
                <a:ea typeface="Calibri"/>
                <a:cs typeface="Times New Roman"/>
              </a:rPr>
              <a:t>közbeszerzési eljárás 	lefolytatásával </a:t>
            </a:r>
            <a:r>
              <a:rPr lang="hu-HU" sz="1400" dirty="0">
                <a:solidFill>
                  <a:schemeClr val="bg1"/>
                </a:solidFill>
                <a:ea typeface="Calibri"/>
                <a:cs typeface="Times New Roman"/>
              </a:rPr>
              <a:t>(</a:t>
            </a:r>
            <a:r>
              <a:rPr lang="hu-HU" sz="1400" dirty="0">
                <a:ea typeface="Calibri"/>
                <a:cs typeface="Times New Roman"/>
              </a:rPr>
              <a:t>innovációs 	partnerség,</a:t>
            </a:r>
            <a:r>
              <a:rPr lang="hu-HU" sz="1400" dirty="0">
                <a:solidFill>
                  <a:schemeClr val="bg1"/>
                </a:solidFill>
                <a:ea typeface="Calibri"/>
                <a:cs typeface="Times New Roman"/>
              </a:rPr>
              <a:t> versenypárbeszéd, 	tárgyalásos eljárás) </a:t>
            </a:r>
          </a:p>
        </p:txBody>
      </p:sp>
      <p:sp>
        <p:nvSpPr>
          <p:cNvPr id="2" name="Téglalap 1"/>
          <p:cNvSpPr/>
          <p:nvPr/>
        </p:nvSpPr>
        <p:spPr>
          <a:xfrm>
            <a:off x="727956" y="3068960"/>
            <a:ext cx="8208912" cy="3061800"/>
          </a:xfrm>
          <a:prstGeom prst="rect">
            <a:avLst/>
          </a:prstGeom>
        </p:spPr>
        <p:txBody>
          <a:bodyPr wrap="square">
            <a:spAutoFit/>
          </a:bodyPr>
          <a:lstStyle/>
          <a:p>
            <a:pPr algn="ctr">
              <a:lnSpc>
                <a:spcPct val="115000"/>
              </a:lnSpc>
              <a:spcAft>
                <a:spcPts val="1000"/>
              </a:spcAft>
            </a:pPr>
            <a:r>
              <a:rPr lang="hu-HU" sz="1400" b="1" dirty="0">
                <a:ea typeface="Calibri"/>
                <a:cs typeface="Times New Roman"/>
              </a:rPr>
              <a:t>Az Innovációs partnerség (Kbt. 95. §)</a:t>
            </a:r>
          </a:p>
          <a:p>
            <a:pPr algn="just">
              <a:lnSpc>
                <a:spcPct val="115000"/>
              </a:lnSpc>
              <a:spcAft>
                <a:spcPts val="1000"/>
              </a:spcAft>
            </a:pPr>
            <a:r>
              <a:rPr lang="hu-HU" sz="1400" dirty="0">
                <a:ea typeface="Calibri"/>
                <a:cs typeface="Times New Roman"/>
              </a:rPr>
              <a:t>Az innovációs partnerség olyan </a:t>
            </a:r>
            <a:r>
              <a:rPr lang="hu-HU" sz="1400" b="1" dirty="0">
                <a:ea typeface="Calibri"/>
                <a:cs typeface="Times New Roman"/>
              </a:rPr>
              <a:t>sajátos közbeszerzési eljárás</a:t>
            </a:r>
            <a:r>
              <a:rPr lang="hu-HU" sz="1400" dirty="0">
                <a:ea typeface="Calibri"/>
                <a:cs typeface="Times New Roman"/>
              </a:rPr>
              <a:t>, amelynek célja egy innovatív termék, szolgáltatás vagy építési beruházás </a:t>
            </a:r>
            <a:r>
              <a:rPr lang="hu-HU" sz="1400" b="1" dirty="0">
                <a:ea typeface="Calibri"/>
                <a:cs typeface="Times New Roman"/>
              </a:rPr>
              <a:t>kifejlesztése </a:t>
            </a:r>
            <a:r>
              <a:rPr lang="hu-HU" sz="1400" dirty="0">
                <a:ea typeface="Calibri"/>
                <a:cs typeface="Times New Roman"/>
              </a:rPr>
              <a:t>(azaz K+F tárgyú tevékenységet is magába foglal), és az ennek eredményeként létrejövő áruk, szolgáltatások vagy építési beruházások ezt követő </a:t>
            </a:r>
            <a:r>
              <a:rPr lang="hu-HU" sz="1400" b="1" dirty="0">
                <a:ea typeface="Calibri"/>
                <a:cs typeface="Times New Roman"/>
              </a:rPr>
              <a:t>beszerzése, egy eljáráson belül.</a:t>
            </a:r>
          </a:p>
          <a:p>
            <a:pPr algn="just">
              <a:lnSpc>
                <a:spcPct val="115000"/>
              </a:lnSpc>
              <a:spcAft>
                <a:spcPts val="1000"/>
              </a:spcAft>
            </a:pPr>
            <a:r>
              <a:rPr lang="hu-HU" sz="1400" b="1" dirty="0">
                <a:ea typeface="Calibri"/>
                <a:cs typeface="Times New Roman"/>
              </a:rPr>
              <a:t>Két szakaszos eljárás:</a:t>
            </a:r>
          </a:p>
          <a:p>
            <a:pPr algn="just">
              <a:lnSpc>
                <a:spcPct val="115000"/>
              </a:lnSpc>
              <a:spcAft>
                <a:spcPts val="1000"/>
              </a:spcAft>
            </a:pPr>
            <a:r>
              <a:rPr lang="hu-HU" sz="1400" b="1" dirty="0">
                <a:effectLst>
                  <a:outerShdw blurRad="38100" dist="38100" dir="2700000" algn="tl">
                    <a:srgbClr val="000000">
                      <a:alpha val="43137"/>
                    </a:srgbClr>
                  </a:outerShdw>
                </a:effectLst>
                <a:ea typeface="Calibri"/>
                <a:cs typeface="Times New Roman"/>
              </a:rPr>
              <a:t>a) </a:t>
            </a:r>
            <a:r>
              <a:rPr lang="hu-HU" sz="1400" dirty="0">
                <a:ea typeface="Calibri"/>
                <a:cs typeface="Times New Roman"/>
              </a:rPr>
              <a:t>az </a:t>
            </a:r>
            <a:r>
              <a:rPr lang="hu-HU" sz="1400" dirty="0" err="1">
                <a:ea typeface="Calibri"/>
                <a:cs typeface="Times New Roman"/>
              </a:rPr>
              <a:t>Kbt.-ben</a:t>
            </a:r>
            <a:r>
              <a:rPr lang="hu-HU" sz="1400" dirty="0">
                <a:ea typeface="Calibri"/>
                <a:cs typeface="Times New Roman"/>
              </a:rPr>
              <a:t> szabályozott eljárásrend szerint kerül sor az innovációs partnerségi szerződés vagy szerződések megkötésére (</a:t>
            </a:r>
            <a:r>
              <a:rPr lang="hu-HU" sz="1400" b="1" dirty="0">
                <a:ea typeface="Calibri"/>
                <a:cs typeface="Times New Roman"/>
              </a:rPr>
              <a:t>eljárási szakasz</a:t>
            </a:r>
            <a:r>
              <a:rPr lang="hu-HU" sz="1400" dirty="0">
                <a:ea typeface="Calibri"/>
                <a:cs typeface="Times New Roman"/>
              </a:rPr>
              <a:t>), majd</a:t>
            </a:r>
          </a:p>
          <a:p>
            <a:pPr algn="just">
              <a:lnSpc>
                <a:spcPct val="115000"/>
              </a:lnSpc>
              <a:spcAft>
                <a:spcPts val="1000"/>
              </a:spcAft>
            </a:pPr>
            <a:r>
              <a:rPr lang="hu-HU" sz="1400" b="1" dirty="0">
                <a:effectLst>
                  <a:outerShdw blurRad="38100" dist="38100" dir="2700000" algn="tl">
                    <a:srgbClr val="000000">
                      <a:alpha val="43137"/>
                    </a:srgbClr>
                  </a:outerShdw>
                </a:effectLst>
                <a:ea typeface="Calibri"/>
                <a:cs typeface="Times New Roman"/>
              </a:rPr>
              <a:t>b) </a:t>
            </a:r>
            <a:r>
              <a:rPr lang="hu-HU" sz="1400" dirty="0">
                <a:ea typeface="Calibri"/>
                <a:cs typeface="Times New Roman"/>
              </a:rPr>
              <a:t>a fejlesztési folyamat és a beszerzés az innovációs partnerségi szerződésben szabályozott feltételek szerint történik (</a:t>
            </a:r>
            <a:r>
              <a:rPr lang="hu-HU" sz="1400" b="1" dirty="0">
                <a:ea typeface="Calibri"/>
                <a:cs typeface="Times New Roman"/>
              </a:rPr>
              <a:t>szerződéses szakasz</a:t>
            </a:r>
            <a:r>
              <a:rPr lang="hu-HU" sz="1400" dirty="0">
                <a:ea typeface="Calibri"/>
                <a:cs typeface="Times New Roman"/>
              </a:rPr>
              <a:t>).</a:t>
            </a:r>
          </a:p>
        </p:txBody>
      </p:sp>
    </p:spTree>
    <p:extLst>
      <p:ext uri="{BB962C8B-B14F-4D97-AF65-F5344CB8AC3E}">
        <p14:creationId xmlns:p14="http://schemas.microsoft.com/office/powerpoint/2010/main" val="161959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ED4B095E-7F8B-4811-9EA3-EF4371F59BE0}"/>
              </a:ext>
            </a:extLst>
          </p:cNvPr>
          <p:cNvSpPr>
            <a:spLocks noGrp="1"/>
          </p:cNvSpPr>
          <p:nvPr>
            <p:ph idx="1"/>
          </p:nvPr>
        </p:nvSpPr>
        <p:spPr/>
        <p:txBody>
          <a:bodyPr>
            <a:normAutofit fontScale="32500" lnSpcReduction="20000"/>
          </a:bodyPr>
          <a:lstStyle/>
          <a:p>
            <a:pPr algn="just"/>
            <a:r>
              <a:rPr lang="hu-HU" sz="3700" dirty="0" err="1"/>
              <a:t>Detmold</a:t>
            </a:r>
            <a:r>
              <a:rPr lang="hu-HU" sz="3700" dirty="0"/>
              <a:t> (Németország):Konkrét megoldás a levegőszennyezés csökkentésére. Amikor nagy forgalmat lebonyolító, központi buszállomásának felújítását tervezte, </a:t>
            </a:r>
            <a:r>
              <a:rPr lang="hu-HU" sz="3700" dirty="0" err="1"/>
              <a:t>Detmold</a:t>
            </a:r>
            <a:r>
              <a:rPr lang="hu-HU" sz="3700" dirty="0"/>
              <a:t> város lehetőséget látott arra, hogy csökkentse a levegőszennyezést. A projekt célja az volt, hogy javítsa a forgalom eloszlását és a hozzáférhetőséget, de amikor a város kutatókkal és szállítókkal lépett kapcsolatba, megtudta, hogy alkalmazhatnak </a:t>
            </a:r>
            <a:r>
              <a:rPr lang="hu-HU" sz="3700" dirty="0" err="1"/>
              <a:t>fotokatalitikus</a:t>
            </a:r>
            <a:r>
              <a:rPr lang="hu-HU" sz="3700" dirty="0"/>
              <a:t> betont a szennyező anyagok aktív csökkentése érdekében. Ez a megoldás várhatóan 40%-kal fogja csökkenteni a nitrogén-oxid szintet az adott területen.</a:t>
            </a:r>
          </a:p>
          <a:p>
            <a:pPr marL="0" indent="0" algn="just">
              <a:buNone/>
            </a:pPr>
            <a:endParaRPr lang="hu-HU" sz="3700" dirty="0"/>
          </a:p>
          <a:p>
            <a:pPr algn="just"/>
            <a:r>
              <a:rPr lang="hu-HU" sz="3700" dirty="0" err="1"/>
              <a:t>Ghent</a:t>
            </a:r>
            <a:r>
              <a:rPr lang="hu-HU" sz="3700" dirty="0"/>
              <a:t> (Belgium):Szociális és környezetvédelmi innováció a takarítási szolgáltatások terén. </a:t>
            </a:r>
            <a:r>
              <a:rPr lang="hu-HU" sz="3700" dirty="0" err="1"/>
              <a:t>Ghent</a:t>
            </a:r>
            <a:r>
              <a:rPr lang="hu-HU" sz="3700" dirty="0"/>
              <a:t> felel 340 helyiség takarításáért, ami 450 embernek ad munkát. Mivel a város olyan tisztítószerek bevezetését tervezte, amelyeknek kisebb a környezetre és az emberi egészségre gyakorolt negatív hatása, néhány helyen elkezdte olyan termékek ellenőrzött  kipróbálását,  amelyeknek  alacsonyabb  az  életciklusra  kiterjedő  negatív  hatása.  Az  eredmények  alapján  úgy  döntött, hogy ösztönzi a </a:t>
            </a:r>
            <a:r>
              <a:rPr lang="hu-HU" sz="3700" dirty="0" err="1"/>
              <a:t>probiotikus</a:t>
            </a:r>
            <a:r>
              <a:rPr lang="hu-HU" sz="3700" dirty="0"/>
              <a:t> tisztítószerek használatát meglévő szerződésén belül, ezen túlmenően pedig olyan rendelkezésekkel bővíti azt, amelyek a hátrányos helyzetű munkavállalók alkalmazására vonatkoznak.</a:t>
            </a:r>
          </a:p>
          <a:p>
            <a:pPr marL="0" indent="0" algn="just">
              <a:buNone/>
            </a:pPr>
            <a:endParaRPr lang="hu-HU" sz="3700" dirty="0"/>
          </a:p>
          <a:p>
            <a:pPr algn="just"/>
            <a:r>
              <a:rPr lang="hu-HU" sz="3700" dirty="0" err="1"/>
              <a:t>Rawicz</a:t>
            </a:r>
            <a:r>
              <a:rPr lang="hu-HU" sz="3700" dirty="0"/>
              <a:t> Megyei Kórház (Lengyelország):Új módszerek és anyagok az egyenruha beszerzés területén. Az elmúlt évtizedben a </a:t>
            </a:r>
            <a:r>
              <a:rPr lang="hu-HU" sz="3700" dirty="0" err="1"/>
              <a:t>Rawicz</a:t>
            </a:r>
            <a:r>
              <a:rPr lang="hu-HU" sz="3700" dirty="0"/>
              <a:t> kórház javítási és felújítási munkálatokat végzett helyiségei egy részében az energiahatékonyság fokozása céljából, vegyes eredménnyel. Az intézmény vezetője felismerte, hogy új oldalról kell megközelíteni a problémát, és  körvonalazódott  egy  kísérleti  innovációs  közbeszerzési  projekt,  mely  a  kórházi  egyenruhák  beszerzését  célozta.  A  személyzettel  történő  konzultáció  nyomán  sikerült  kidolgozni  egy  eredményorientált  műszaki  leírást,  amelyet  egy  versenypárbeszéd  során  alkalmaztak.  A  nyertes  ajánlattevő  olyan  egyenruhákkal  látja  el  a  kórházat,  amelyek  innovatív,  </a:t>
            </a:r>
            <a:r>
              <a:rPr lang="hu-HU" sz="3700" dirty="0" err="1"/>
              <a:t>bioalapú</a:t>
            </a:r>
            <a:r>
              <a:rPr lang="hu-HU" sz="3700" dirty="0"/>
              <a:t> anyagot tartalmaznak, és amelyeknek életciklus-költsége alacsonyabb, mint a régi egyenruháké.</a:t>
            </a:r>
          </a:p>
          <a:p>
            <a:pPr marL="0" indent="0">
              <a:buNone/>
            </a:pPr>
            <a:endParaRPr lang="hu-HU" dirty="0"/>
          </a:p>
          <a:p>
            <a:pPr marL="0" indent="0">
              <a:buNone/>
            </a:pPr>
            <a:r>
              <a:rPr lang="hu-HU" dirty="0"/>
              <a:t>Útmutató a közigazgatási hatóságok számára az innovációs célú közbeszerzésekről (</a:t>
            </a:r>
            <a:r>
              <a:rPr lang="hu-HU" dirty="0">
                <a:hlinkClick r:id="rId3"/>
              </a:rPr>
              <a:t>https://www.kozbeszerzes.hu/data/filer_public/8c/aa/8caa271a-cdf5-4227-b3d7-bfa85525eda7/ppi-platform-guide-hun-final-lowres.pdf</a:t>
            </a:r>
            <a:r>
              <a:rPr lang="hu-HU" dirty="0"/>
              <a:t>)</a:t>
            </a:r>
          </a:p>
          <a:p>
            <a:endParaRPr lang="hu-HU" dirty="0"/>
          </a:p>
        </p:txBody>
      </p:sp>
      <p:sp>
        <p:nvSpPr>
          <p:cNvPr id="4" name="Cím 3">
            <a:extLst>
              <a:ext uri="{FF2B5EF4-FFF2-40B4-BE49-F238E27FC236}">
                <a16:creationId xmlns:a16="http://schemas.microsoft.com/office/drawing/2014/main" id="{2B5F8F15-0792-4E59-A482-417D09261936}"/>
              </a:ext>
            </a:extLst>
          </p:cNvPr>
          <p:cNvSpPr>
            <a:spLocks noGrp="1"/>
          </p:cNvSpPr>
          <p:nvPr>
            <p:ph type="title"/>
          </p:nvPr>
        </p:nvSpPr>
        <p:spPr>
          <a:xfrm>
            <a:off x="457200" y="274638"/>
            <a:ext cx="8229600" cy="1143000"/>
          </a:xfrm>
          <a:prstGeom prst="rect">
            <a:avLst/>
          </a:prstGeom>
          <a:solidFill>
            <a:srgbClr val="00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black"/>
                </a:solidFill>
                <a:latin typeface="Optima HU Bd"/>
                <a:ea typeface="+mj-ea"/>
                <a:cs typeface="+mj-cs"/>
              </a:rPr>
              <a:t>I. INNOVÁCIÓ</a:t>
            </a:r>
            <a:br>
              <a:rPr lang="hu-HU" sz="2000" b="1" dirty="0">
                <a:solidFill>
                  <a:prstClr val="black"/>
                </a:solidFill>
                <a:latin typeface="Optima HU Bd"/>
                <a:ea typeface="+mj-ea"/>
                <a:cs typeface="+mj-cs"/>
              </a:rPr>
            </a:br>
            <a:r>
              <a:rPr lang="hu-HU" sz="2000" b="1" dirty="0">
                <a:solidFill>
                  <a:prstClr val="black"/>
                </a:solidFill>
                <a:latin typeface="Optima HU Bd"/>
                <a:ea typeface="+mj-ea"/>
                <a:cs typeface="+mj-cs"/>
              </a:rPr>
              <a:t>Gyakorlati példák</a:t>
            </a:r>
            <a:endParaRPr lang="hu-HU" dirty="0"/>
          </a:p>
        </p:txBody>
      </p:sp>
    </p:spTree>
    <p:extLst>
      <p:ext uri="{BB962C8B-B14F-4D97-AF65-F5344CB8AC3E}">
        <p14:creationId xmlns:p14="http://schemas.microsoft.com/office/powerpoint/2010/main" val="3695388665"/>
      </p:ext>
    </p:extLst>
  </p:cSld>
  <p:clrMapOvr>
    <a:masterClrMapping/>
  </p:clrMapOvr>
</p:sld>
</file>

<file path=ppt/theme/theme1.xml><?xml version="1.0" encoding="utf-8"?>
<a:theme xmlns:a="http://schemas.openxmlformats.org/drawingml/2006/main" name="nke_kozponti_prezi_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E">
      <a:majorFont>
        <a:latin typeface="Optima HU Bd"/>
        <a:ea typeface=""/>
        <a:cs typeface=""/>
      </a:majorFont>
      <a:minorFont>
        <a:latin typeface="Optima HU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yéni tervezé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NKE_prezentacio_alap minta</Template>
  <TotalTime>2093</TotalTime>
  <Words>4493</Words>
  <Application>Microsoft Office PowerPoint</Application>
  <PresentationFormat>Diavetítés a képernyőre (4:3 oldalarány)</PresentationFormat>
  <Paragraphs>454</Paragraphs>
  <Slides>17</Slides>
  <Notes>16</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17</vt:i4>
      </vt:variant>
    </vt:vector>
  </HeadingPairs>
  <TitlesOfParts>
    <vt:vector size="25" baseType="lpstr">
      <vt:lpstr>Arial</vt:lpstr>
      <vt:lpstr>Calibri</vt:lpstr>
      <vt:lpstr>Calibri Light</vt:lpstr>
      <vt:lpstr>Courier New</vt:lpstr>
      <vt:lpstr>Optima HU Bd</vt:lpstr>
      <vt:lpstr>Optima HU Rg</vt:lpstr>
      <vt:lpstr>nke_kozponti_prezi_template_final</vt:lpstr>
      <vt:lpstr>Egyéni tervezés</vt:lpstr>
      <vt:lpstr> Közbeszerzési Szakmai Napok   A közbeszerzések kihívásai, innováció és fenntarthatóság </vt:lpstr>
      <vt:lpstr>PowerPoint-bemutató</vt:lpstr>
      <vt:lpstr>I. INNOVÁCIÓ </vt:lpstr>
      <vt:lpstr>I. INNOVÁCIÓ </vt:lpstr>
      <vt:lpstr>I. INNOVÁCIÓ </vt:lpstr>
      <vt:lpstr>I. INNOVÁCIÓ </vt:lpstr>
      <vt:lpstr>I. INNOVÁCIÓ </vt:lpstr>
      <vt:lpstr>I. INNOVÁCIÓ </vt:lpstr>
      <vt:lpstr>I. INNOVÁCIÓ Gyakorlati példák</vt:lpstr>
      <vt:lpstr>II.„ZÖLD KÖZBESZERZÉS” (Green Public Procurement, GPP) </vt:lpstr>
      <vt:lpstr>II.„ZÖLD KÖZBESZERZÉS” (Green Public Procurement, GPP) </vt:lpstr>
      <vt:lpstr>II.„ZÖLD KÖZBESZERZÉS” (Green Public Procurement, GPP) </vt:lpstr>
      <vt:lpstr>III. ÉLETCIKLUSKÖLTSÉG, MINT AZ IRÁNYELVBEN HANGSÚLYOZOTT KIVÁLASZTÁSI SZEMPONT </vt:lpstr>
      <vt:lpstr>III. ÉLETCIKLUSKÖLTSÉG, MINT AZ IRÁNYELVBEN HANGSÚLYOZOTT KIVÁLASZTÁSI SZEMPONT </vt:lpstr>
      <vt:lpstr>IV. ÖSSZEFOGLALÁS</vt:lpstr>
      <vt:lpstr>IV. ÖSSZEFOGLALÁS</vt:lpstr>
      <vt:lpstr>IIII. ÖSSZEFOGLALÁS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Horváth Mónika Magdolna</dc:creator>
  <cp:lastModifiedBy>Anita</cp:lastModifiedBy>
  <cp:revision>114</cp:revision>
  <cp:lastPrinted>2019-04-11T11:57:19Z</cp:lastPrinted>
  <dcterms:created xsi:type="dcterms:W3CDTF">2018-09-06T12:19:47Z</dcterms:created>
  <dcterms:modified xsi:type="dcterms:W3CDTF">2019-05-02T19:10:42Z</dcterms:modified>
</cp:coreProperties>
</file>